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5" r:id="rId4"/>
  </p:sldMasterIdLst>
  <p:notesMasterIdLst>
    <p:notesMasterId r:id="rId20"/>
  </p:notesMasterIdLst>
  <p:handoutMasterIdLst>
    <p:handoutMasterId r:id="rId21"/>
  </p:handoutMasterIdLst>
  <p:sldIdLst>
    <p:sldId id="317" r:id="rId5"/>
    <p:sldId id="312" r:id="rId6"/>
    <p:sldId id="318" r:id="rId7"/>
    <p:sldId id="319" r:id="rId8"/>
    <p:sldId id="313" r:id="rId9"/>
    <p:sldId id="299" r:id="rId10"/>
    <p:sldId id="300" r:id="rId11"/>
    <p:sldId id="309" r:id="rId12"/>
    <p:sldId id="310" r:id="rId13"/>
    <p:sldId id="304" r:id="rId14"/>
    <p:sldId id="311" r:id="rId15"/>
    <p:sldId id="316" r:id="rId16"/>
    <p:sldId id="320" r:id="rId17"/>
    <p:sldId id="321" r:id="rId18"/>
    <p:sldId id="32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 autoAdjust="0"/>
  </p:normalViewPr>
  <p:slideViewPr>
    <p:cSldViewPr snapToGrid="0">
      <p:cViewPr>
        <p:scale>
          <a:sx n="80" d="100"/>
          <a:sy n="80" d="100"/>
        </p:scale>
        <p:origin x="-782" y="-25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1752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20EA5F0D-C1DC-412F-A146-DDB3A74B588F}" type="datetimeFigureOut">
              <a:rPr lang="en-US" altLang="zh-TW"/>
              <a:t>9/10/2021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BAE14B8-3CC9-472D-9BC5-A84D80684DE2}" type="slidenum">
              <a:rPr lang="zh-TW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A8CDE508-72C8-4AB5-AA9C-1584D31690E0}" type="datetimeFigureOut">
              <a:t>2021/9/10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FB667E1-E601-4AAF-B95C-B25720D70A60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</a:pPr>
            <a:fld id="{9A9C083D-2C77-463D-9AB8-A8CEE1502B61}" type="slidenum">
              <a:rPr lang="en-US" altLang="zh-TW"/>
              <a:pPr>
                <a:spcBef>
                  <a:spcPct val="0"/>
                </a:spcBef>
              </a:pPr>
              <a:t>6</a:t>
            </a:fld>
            <a:endParaRPr lang="en-US" altLang="zh-TW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663" y="744538"/>
            <a:ext cx="6615112" cy="3721100"/>
          </a:xfrm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138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8305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641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8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7A13-BD76-4D3D-9D5E-0AD5ECD6B65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9465-891F-414E-8A4A-C23E411BA1CC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中 3"/>
          <p:cNvGrpSpPr/>
          <p:nvPr userDrawn="1"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8" name="手繪多邊形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手繪多邊形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手繪多邊形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手繪多邊形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手繪多邊形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手繪多邊形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手繪多邊形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手繪多邊形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手繪多邊形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手繪多邊形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手繪多邊形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手繪多邊形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手繪多邊形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手繪多邊形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手繪多邊形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手繪多邊形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手繪多邊形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手繪多邊形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手繪多邊形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手繪多邊形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手繪多邊形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手繪多邊形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手繪多邊形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手繪多邊形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手繪多邊形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手繪多邊形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手繪多邊形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手繪多邊形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手繪多邊形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手繪多邊形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手繪多邊形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手繪多邊形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手繪多邊形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手繪多邊形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手繪多邊形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" name="群組中 39"/>
          <p:cNvGrpSpPr/>
          <p:nvPr userDrawn="1"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4" name="手繪多邊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手繪多邊形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手繪多邊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手繪多邊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手繪多邊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手繪多邊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手繪多邊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手繪多邊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52" name="手繪多邊形 500"/>
          <p:cNvSpPr>
            <a:spLocks/>
          </p:cNvSpPr>
          <p:nvPr userDrawn="1"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53" name="群組中 49"/>
          <p:cNvGrpSpPr/>
          <p:nvPr userDrawn="1"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4" name="手繪多邊形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手繪多邊形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手繪多邊形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手繪多邊形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手繪多邊形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手繪多邊形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手繪多邊形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手繪多邊形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62" name="手繪多邊形 413"/>
          <p:cNvSpPr>
            <a:spLocks/>
          </p:cNvSpPr>
          <p:nvPr userDrawn="1"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63" name="手繪多邊形 414"/>
          <p:cNvSpPr>
            <a:spLocks/>
          </p:cNvSpPr>
          <p:nvPr userDrawn="1"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64" name="群組中 5"/>
          <p:cNvGrpSpPr>
            <a:grpSpLocks noChangeAspect="1"/>
          </p:cNvGrpSpPr>
          <p:nvPr userDrawn="1"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5" name="手繪多邊形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手繪多邊形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手繪多邊形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手繪多邊形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手繪多邊形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手繪多邊形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手繪多邊形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手繪多邊形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手繪多邊形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手繪多邊形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手繪多邊形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手繪多邊形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手繪多邊形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手繪多邊形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手繪多邊形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手繪多邊形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手繪多邊形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手繪多邊形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手繪多邊形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4" name="群組中 33"/>
          <p:cNvGrpSpPr>
            <a:grpSpLocks noChangeAspect="1"/>
          </p:cNvGrpSpPr>
          <p:nvPr userDrawn="1"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5" name="手繪多邊形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手繪多邊形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手繪多邊形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手繪多邊形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手繪多邊形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0" name="群組中 43"/>
          <p:cNvGrpSpPr>
            <a:grpSpLocks noChangeAspect="1"/>
          </p:cNvGrpSpPr>
          <p:nvPr userDrawn="1"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91" name="手繪多邊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手繪多邊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手繪多邊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手繪多邊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手繪多邊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手繪多邊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7" name="群組中 93"/>
          <p:cNvGrpSpPr/>
          <p:nvPr userDrawn="1"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8" name="手繪多邊形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手繪多邊形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手繪多邊形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手繪多邊形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2" name="群組中 43"/>
          <p:cNvGrpSpPr>
            <a:grpSpLocks noChangeAspect="1"/>
          </p:cNvGrpSpPr>
          <p:nvPr userDrawn="1"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3" name="手繪多邊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手繪多邊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手繪多邊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手繪多邊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手繪多邊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手繪多邊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9" name="群組中 105"/>
          <p:cNvGrpSpPr/>
          <p:nvPr userDrawn="1"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10" name="手繪多邊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手繪多邊形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手繪多邊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手繪多邊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手繪多邊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手繪多邊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手繪多邊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手繪多邊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8" name="手繪多邊形 8"/>
          <p:cNvSpPr>
            <a:spLocks/>
          </p:cNvSpPr>
          <p:nvPr userDrawn="1"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9" name="手繪多邊形 118"/>
          <p:cNvSpPr/>
          <p:nvPr userDrawn="1"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20" name="群組中 116"/>
          <p:cNvGrpSpPr/>
          <p:nvPr userDrawn="1"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21" name="手繪多邊形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手繪多邊形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手繪多邊形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手繪多邊形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手繪多邊形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手繪多邊形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手繪多邊形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手繪多邊形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手繪多邊形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手繪多邊形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手繪多邊形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手繪多邊形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手繪多邊形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手繪多邊形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手繪多邊形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手繪多邊形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手繪多邊形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手繪多邊形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手繪多邊形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手繪多邊形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手繪多邊形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手繪多邊形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手繪多邊形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手繪多邊形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手繪多邊形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手繪多邊形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手繪多邊形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手繪多邊形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49" name="群組中 5"/>
          <p:cNvGrpSpPr>
            <a:grpSpLocks noChangeAspect="1"/>
          </p:cNvGrpSpPr>
          <p:nvPr userDrawn="1"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50" name="手繪多邊形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手繪多邊形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手繪多邊形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手繪多邊形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手繪多邊形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手繪多邊形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手繪多邊形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手繪多邊形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手繪多邊形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手繪多邊形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手繪多邊形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手繪多邊形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手繪多邊形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手繪多邊形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手繪多邊形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手繪多邊形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手繪多邊形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手繪多邊形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手繪多邊形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手繪多邊形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手繪多邊形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手繪多邊形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手繪多邊形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手繪多邊形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4" name="群組中 64"/>
          <p:cNvGrpSpPr>
            <a:grpSpLocks noChangeAspect="1"/>
          </p:cNvGrpSpPr>
          <p:nvPr userDrawn="1"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5" name="手繪多邊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手繪多邊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7" name="手繪多邊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8" name="手繪多邊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手繪多邊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手繪多邊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手繪多邊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手繪多邊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51912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zh-TW" altLang="en-US" smtClean="0"/>
              <a:t>2021/9/10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007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zh-TW" altLang="en-US" smtClean="0"/>
              <a:t>2021/9/10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603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zh-TW" altLang="en-US" smtClean="0"/>
              <a:t>2021/9/10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786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zh-TW" altLang="en-US" smtClean="0"/>
              <a:t>2021/9/10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778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t>9/10/2021</a:t>
            </a:fld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en-US" altLang="zh-TW"/>
          </a:p>
        </p:txBody>
      </p:sp>
      <p:sp>
        <p:nvSpPr>
          <p:cNvPr id="6" name="手繪多邊形 92"/>
          <p:cNvSpPr>
            <a:spLocks/>
          </p:cNvSpPr>
          <p:nvPr userDrawn="1"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7" name="手繪多邊形 50"/>
          <p:cNvSpPr>
            <a:spLocks/>
          </p:cNvSpPr>
          <p:nvPr userDrawn="1"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手繪多邊形 51"/>
          <p:cNvSpPr>
            <a:spLocks/>
          </p:cNvSpPr>
          <p:nvPr userDrawn="1"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9" name="群組中 69"/>
          <p:cNvGrpSpPr>
            <a:grpSpLocks noChangeAspect="1"/>
          </p:cNvGrpSpPr>
          <p:nvPr userDrawn="1"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手繪多邊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手繪多邊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手繪多邊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手繪多邊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手繪多邊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手繪多邊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手繪多邊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手繪多邊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手繪多邊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手繪多邊形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手繪多邊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手繪多邊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手繪多邊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手繪多邊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手繪多邊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手繪多邊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手繪多邊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手繪多邊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手繪多邊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手繪多邊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手繪多邊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手繪多邊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手繪多邊形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手繪多邊形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手繪多邊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手繪多邊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手繪多邊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手繪多邊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手繪多邊形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手繪多邊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手繪多邊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手繪多邊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手繪多邊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手繪多邊形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手繪多邊形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手繪多邊形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手繪多邊形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手繪多邊形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手繪多邊形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手繪多邊形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手繪多邊形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手繪多邊形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手繪多邊形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手繪多邊形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手繪多邊形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手繪多邊形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手繪多邊形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手繪多邊形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手繪多邊形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手繪多邊形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手繪多邊形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手繪多邊形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手繪多邊形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手繪多邊形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手繪多邊形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手繪多邊形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手繪多邊形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手繪多邊形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手繪多邊形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手繪多邊形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手繪多邊形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手繪多邊形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手繪多邊形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手繪多邊形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手繪多邊形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手繪多邊形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手繪多邊形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手繪多邊形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手繪多邊形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手繪多邊形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手繪多邊形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手繪多邊形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手繪多邊形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手繪多邊形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手繪多邊形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手繪多邊形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手繪多邊形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手繪多邊形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手繪多邊形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手繪多邊形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手繪多邊形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手繪多邊形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手繪多邊形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3" name="群組中 69"/>
          <p:cNvGrpSpPr>
            <a:grpSpLocks noChangeAspect="1"/>
          </p:cNvGrpSpPr>
          <p:nvPr userDrawn="1"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手繪多邊形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手繪多邊形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手繪多邊形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手繪多邊形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手繪多邊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手繪多邊形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手繪多邊形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手繪多邊形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手繪多邊形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手繪多邊形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手繪多邊形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手繪多邊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手繪多邊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手繪多邊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手繪多邊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手繪多邊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手繪多邊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手繪多邊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手繪多邊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手繪多邊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手繪多邊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手繪多邊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手繪多邊形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手繪多邊形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手繪多邊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手繪多邊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手繪多邊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手繪多邊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手繪多邊形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手繪多邊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手繪多邊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手繪多邊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手繪多邊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手繪多邊形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手繪多邊形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手繪多邊形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手繪多邊形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手繪多邊形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手繪多邊形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手繪多邊形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手繪多邊形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手繪多邊形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手繪多邊形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手繪多邊形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手繪多邊形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手繪多邊形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手繪多邊形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手繪多邊形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手繪多邊形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手繪多邊形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手繪多邊形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手繪多邊形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手繪多邊形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手繪多邊形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手繪多邊形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手繪多邊形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手繪多邊形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手繪多邊形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手繪多邊形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手繪多邊形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手繪多邊形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手繪多邊形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手繪多邊形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手繪多邊形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手繪多邊形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手繪多邊形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手繪多邊形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手繪多邊形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手繪多邊形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手繪多邊形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手繪多邊形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手繪多邊形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手繪多邊形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手繪多邊形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手繪多邊形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手繪多邊形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手繪多邊形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手繪多邊形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手繪多邊形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手繪多邊形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手繪多邊形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手繪多邊形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手繪多邊形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7" name="群組中 69"/>
          <p:cNvGrpSpPr>
            <a:grpSpLocks noChangeAspect="1"/>
          </p:cNvGrpSpPr>
          <p:nvPr userDrawn="1"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手繪多邊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手繪多邊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手繪多邊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手繪多邊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手繪多邊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3" name="手繪多邊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4" name="手繪多邊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5" name="手繪多邊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6" name="手繪多邊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7" name="手繪多邊形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8" name="手繪多邊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9" name="手繪多邊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0" name="手繪多邊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1" name="手繪多邊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2" name="手繪多邊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3" name="手繪多邊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4" name="手繪多邊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5" name="手繪多邊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6" name="手繪多邊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7" name="手繪多邊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8" name="手繪多邊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9" name="手繪多邊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0" name="手繪多邊形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1" name="手繪多邊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2" name="手繪多邊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3" name="手繪多邊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4" name="手繪多邊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5" name="手繪多邊形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6" name="手繪多邊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7" name="手繪多邊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8" name="手繪多邊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9" name="手繪多邊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0" name="手繪多邊形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1" name="手繪多邊形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2" name="手繪多邊形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3" name="手繪多邊形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4" name="手繪多邊形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5" name="手繪多邊形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6" name="手繪多邊形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7" name="手繪多邊形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8" name="手繪多邊形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9" name="手繪多邊形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0" name="手繪多邊形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1" name="手繪多邊形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2" name="手繪多邊形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3" name="手繪多邊形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4" name="手繪多邊形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5" name="手繪多邊形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6" name="手繪多邊形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7" name="手繪多邊形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8" name="手繪多邊形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9" name="手繪多邊形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0" name="手繪多邊形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1" name="手繪多邊形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2" name="手繪多邊形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3" name="手繪多邊形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4" name="手繪多邊形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5" name="手繪多邊形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6" name="手繪多邊形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7" name="手繪多邊形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8" name="手繪多邊形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9" name="手繪多邊形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0" name="手繪多邊形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1" name="手繪多邊形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2" name="手繪多邊形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3" name="手繪多邊形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4" name="手繪多邊形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5" name="手繪多邊形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6" name="手繪多邊形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7" name="手繪多邊形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8" name="手繪多邊形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9" name="手繪多邊形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0" name="手繪多邊形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1" name="手繪多邊形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2" name="手繪多邊形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3" name="手繪多邊形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4" name="手繪多邊形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5" name="手繪多邊形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6" name="手繪多邊形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手繪多邊形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手繪多邊形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手繪多邊形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0" name="群組中 50"/>
          <p:cNvGrpSpPr>
            <a:grpSpLocks noChangeAspect="1"/>
          </p:cNvGrpSpPr>
          <p:nvPr userDrawn="1"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手繪多邊形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手繪多邊形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手繪多邊形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手繪多邊形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手繪多邊形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手繪多邊形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手繪多邊形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手繪多邊形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手繪多邊形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手繪多邊形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手繪多邊形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手繪多邊形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手繪多邊形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4" name="手繪多邊形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手繪多邊形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手繪多邊形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手繪多邊形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8" name="手繪多邊形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手繪多邊形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手繪多邊形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手繪多邊形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手繪多邊形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手繪多邊形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手繪多邊形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手繪多邊形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手繪多邊形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手繪多邊形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手繪多邊形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89" name="群組中 5"/>
          <p:cNvGrpSpPr>
            <a:grpSpLocks noChangeAspect="1"/>
          </p:cNvGrpSpPr>
          <p:nvPr userDrawn="1"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手繪多邊形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手繪多邊形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手繪多邊形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手繪多邊形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手繪多邊形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手繪多邊形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手繪多邊形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手繪多邊形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手繪多邊形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手繪多邊形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手繪多邊形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手繪多邊形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手繪多邊形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手繪多邊形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手繪多邊形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手繪多邊形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手繪多邊形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手繪多邊形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手繪多邊形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10" name="手繪多邊形 52"/>
          <p:cNvSpPr>
            <a:spLocks/>
          </p:cNvSpPr>
          <p:nvPr userDrawn="1"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311" name="群組中 29"/>
          <p:cNvGrpSpPr>
            <a:grpSpLocks noChangeAspect="1"/>
          </p:cNvGrpSpPr>
          <p:nvPr userDrawn="1"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手繪多邊形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手繪多邊形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手繪多邊形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手繪多邊形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手繪多邊形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手繪多邊形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手繪多邊形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手繪多邊形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手繪多邊形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手繪多邊形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手繪多邊形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手繪多邊形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手繪多邊形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手繪多邊形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手繪多邊形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手繪多邊形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手繪多邊形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手繪多邊形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手繪多邊形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手繪多邊形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手繪多邊形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手繪多邊形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手繪多邊形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手繪多邊形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手繪多邊形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手繪多邊形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手繪多邊形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手繪多邊形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手繪多邊形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手繪多邊形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手繪多邊形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手繪多邊形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手繪多邊形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手繪多邊形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手繪多邊形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手繪多邊形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8" name="群組中 347"/>
          <p:cNvGrpSpPr/>
          <p:nvPr userDrawn="1"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群組中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手繪多邊形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6" name="手繪多邊形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7" name="手繪多邊形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8" name="手繪多邊形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9" name="手繪多邊形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0" name="手繪多邊形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1" name="手繪多邊形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2" name="手繪多邊形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3" name="手繪多邊形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4" name="手繪多邊形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5" name="手繪多邊形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6" name="手繪多邊形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7" name="手繪多邊形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8" name="手繪多邊形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9" name="手繪多邊形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0" name="手繪多邊形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1" name="手繪多邊形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2" name="手繪多邊形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3" name="手繪多邊形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4" name="手繪多邊形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5" name="手繪多邊形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6" name="手繪多邊形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7" name="手繪多邊形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8" name="手繪多邊形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9" name="手繪多邊形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0" name="手繪多邊形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1" name="手繪多邊形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2" name="手繪多邊形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3" name="手繪多邊形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4" name="手繪多邊形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5" name="手繪多邊形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6" name="手繪多邊形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7" name="手繪多邊形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8" name="手繪多邊形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9" name="手繪多邊形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0" name="手繪多邊形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1" name="手繪多邊形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2" name="手繪多邊形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3" name="手繪多邊形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4" name="手繪多邊形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5" name="手繪多邊形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6" name="手繪多邊形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7" name="手繪多邊形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8" name="手繪多邊形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9" name="手繪多邊形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0" name="手繪多邊形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1" name="手繪多邊形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0" name="群組中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手繪多邊形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7" name="手繪多邊形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8" name="手繪多邊形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9" name="手繪多邊形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0" name="手繪多邊形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1" name="手繪多邊形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2" name="手繪多邊形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3" name="手繪多邊形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4" name="手繪多邊形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1" name="群組中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手繪多邊形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0" name="手繪多邊形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1" name="手繪多邊形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2" name="手繪多邊形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3" name="手繪多邊形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4" name="手繪多邊形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5" name="手繪多邊形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2" name="群組中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手繪多邊形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4" name="手繪多邊形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5" name="手繪多邊形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6" name="手繪多邊形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7" name="手繪多邊形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8" name="手繪多邊形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</p:grpSp>
      <p:grpSp>
        <p:nvGrpSpPr>
          <p:cNvPr id="422" name="群組中 52"/>
          <p:cNvGrpSpPr>
            <a:grpSpLocks noChangeAspect="1"/>
          </p:cNvGrpSpPr>
          <p:nvPr userDrawn="1"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手繪多邊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4" name="手繪多邊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5" name="手繪多邊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6" name="手繪多邊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7" name="手繪多邊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8" name="手繪多邊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9" name="手繪多邊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0" name="手繪多邊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1" name="群組中 52"/>
          <p:cNvGrpSpPr>
            <a:grpSpLocks noChangeAspect="1"/>
          </p:cNvGrpSpPr>
          <p:nvPr userDrawn="1"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手繪多邊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3" name="手繪多邊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4" name="手繪多邊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5" name="手繪多邊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6" name="手繪多邊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7" name="手繪多邊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8" name="手繪多邊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9" name="手繪多邊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40" name="群組中 66"/>
          <p:cNvGrpSpPr>
            <a:grpSpLocks noChangeAspect="1"/>
          </p:cNvGrpSpPr>
          <p:nvPr userDrawn="1"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手繪多邊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2" name="手繪多邊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3" name="手繪多邊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4" name="手繪多邊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5" name="手繪多邊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6" name="手繪多邊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7" name="手繪多邊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8" name="手繪多邊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32964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zh-TW" altLang="en-US" smtClean="0"/>
              <a:t>2021/9/10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157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zh-TW" altLang="en-US" smtClean="0"/>
              <a:t>2021/9/10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266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zh-TW" altLang="en-US" smtClean="0"/>
              <a:t>2021/9/10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917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pPr/>
              <a:t>9/10/2021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70759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 smtClean="0"/>
              <a:pPr/>
              <a:t>9/10/2021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67815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83DDF-CA54-461A-A486-592D2374C532}" type="datetimeFigureOut">
              <a:rPr lang="en-US" smtClean="0"/>
              <a:pPr/>
              <a:t>9/10/2021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  <p:sp>
        <p:nvSpPr>
          <p:cNvPr id="7" name="手繪多邊形 50"/>
          <p:cNvSpPr>
            <a:spLocks/>
          </p:cNvSpPr>
          <p:nvPr userDrawn="1"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手繪多邊形 51"/>
          <p:cNvSpPr>
            <a:spLocks/>
          </p:cNvSpPr>
          <p:nvPr userDrawn="1"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手繪多邊形 51"/>
          <p:cNvSpPr>
            <a:spLocks/>
          </p:cNvSpPr>
          <p:nvPr userDrawn="1"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" name="群組中 66"/>
          <p:cNvGrpSpPr>
            <a:grpSpLocks noChangeAspect="1"/>
          </p:cNvGrpSpPr>
          <p:nvPr userDrawn="1"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手繪多邊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手繪多邊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手繪多邊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手繪多邊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手繪多邊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手繪多邊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手繪多邊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手繪多邊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中 18"/>
          <p:cNvGrpSpPr/>
          <p:nvPr userDrawn="1"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手繪多邊形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手繪多邊形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手繪多邊形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手繪多邊形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手繪多邊形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手繪多邊形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6" name="群組中 5"/>
          <p:cNvGrpSpPr>
            <a:grpSpLocks noChangeAspect="1"/>
          </p:cNvGrpSpPr>
          <p:nvPr userDrawn="1"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手繪多邊形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手繪多邊形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" name="手繪多邊形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手繪多邊形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手繪多邊形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手繪多邊形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" name="手繪多邊形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4" name="群組中 16"/>
          <p:cNvGrpSpPr>
            <a:grpSpLocks noChangeAspect="1"/>
          </p:cNvGrpSpPr>
          <p:nvPr userDrawn="1"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手繪多邊形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手繪多邊形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7" name="手繪多邊形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" name="手繪多邊形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9" name="手繪多邊形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0" name="手繪多邊形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1" name="手繪多邊形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2" name="手繪多邊形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3" name="群組中 28"/>
          <p:cNvGrpSpPr>
            <a:grpSpLocks noChangeAspect="1"/>
          </p:cNvGrpSpPr>
          <p:nvPr userDrawn="1"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手繪多邊形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5" name="手繪多邊形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6" name="手繪多邊形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7" name="手繪多邊形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8" name="手繪多邊形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9" name="手繪多邊形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0" name="手繪多邊形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1" name="手繪多邊形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52" name="群組中 52"/>
          <p:cNvGrpSpPr>
            <a:grpSpLocks noChangeAspect="1"/>
          </p:cNvGrpSpPr>
          <p:nvPr userDrawn="1"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手繪多邊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4" name="手繪多邊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5" name="手繪多邊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6" name="手繪多邊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7" name="手繪多邊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8" name="手繪多邊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9" name="手繪多邊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0" name="手繪多邊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1" name="群組中 64"/>
          <p:cNvGrpSpPr>
            <a:grpSpLocks noChangeAspect="1"/>
          </p:cNvGrpSpPr>
          <p:nvPr userDrawn="1"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手繪多邊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3" name="手繪多邊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4" name="手繪多邊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5" name="手繪多邊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6" name="手繪多邊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7" name="手繪多邊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8" name="手繪多邊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9" name="手繪多邊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3156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5kZYJf8e0gI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ren.org.tw/news/news_detail/2363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89959" y="891336"/>
            <a:ext cx="10515600" cy="3835939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110</a:t>
            </a:r>
            <a:r>
              <a:rPr lang="zh-TW" altLang="en-US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學年度班親會</a:t>
            </a:r>
            <a:r>
              <a:rPr lang="en-US" altLang="zh-TW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學校宣達事項</a:t>
            </a:r>
          </a:p>
        </p:txBody>
      </p:sp>
    </p:spTree>
    <p:extLst>
      <p:ext uri="{BB962C8B-B14F-4D97-AF65-F5344CB8AC3E}">
        <p14:creationId xmlns:p14="http://schemas.microsoft.com/office/powerpoint/2010/main" val="225672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教務處報告事項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3450566" y="1989527"/>
            <a:ext cx="5969479" cy="4351338"/>
          </a:xfrm>
        </p:spPr>
        <p:txBody>
          <a:bodyPr/>
          <a:lstStyle/>
          <a:p>
            <a:pPr>
              <a:lnSpc>
                <a:spcPts val="4000"/>
              </a:lnSpc>
              <a:spcBef>
                <a:spcPct val="50000"/>
              </a:spcBef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.110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上學期學校重要行事</a:t>
            </a:r>
          </a:p>
          <a:p>
            <a:pPr>
              <a:lnSpc>
                <a:spcPts val="4000"/>
              </a:lnSpc>
              <a:spcBef>
                <a:spcPct val="50000"/>
              </a:spcBef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線上教學懶人包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658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.110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上學期學校重要行事</a:t>
            </a:r>
            <a:endParaRPr lang="zh-TW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122710"/>
              </p:ext>
            </p:extLst>
          </p:nvPr>
        </p:nvGraphicFramePr>
        <p:xfrm>
          <a:off x="1492371" y="1354343"/>
          <a:ext cx="9074988" cy="5124092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757105">
                  <a:extLst>
                    <a:ext uri="{9D8B030D-6E8A-4147-A177-3AD203B41FA5}">
                      <a16:colId xmlns:a16="http://schemas.microsoft.com/office/drawing/2014/main" xmlns="" val="1898587376"/>
                    </a:ext>
                  </a:extLst>
                </a:gridCol>
                <a:gridCol w="16796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3263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24305">
                  <a:extLst>
                    <a:ext uri="{9D8B030D-6E8A-4147-A177-3AD203B41FA5}">
                      <a16:colId xmlns:a16="http://schemas.microsoft.com/office/drawing/2014/main" xmlns="" val="3401177538"/>
                    </a:ext>
                  </a:extLst>
                </a:gridCol>
                <a:gridCol w="176458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1666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02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週次</a:t>
                      </a:r>
                      <a:endParaRPr kumimoji="1" lang="zh-TW" altLang="en-US" sz="1400" b="1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　期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學校重要行事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週次</a:t>
                      </a:r>
                      <a:endParaRPr kumimoji="1" lang="zh-TW" altLang="en-US" sz="1400" b="1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　期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學校重要行事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2263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endParaRPr 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09.01</a:t>
                      </a:r>
                      <a:r>
                        <a:rPr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開學日</a:t>
                      </a:r>
                      <a:endParaRPr kumimoji="1"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十一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11.0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9</a:t>
                      </a:r>
                      <a:r>
                        <a:rPr kumimoji="1"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r>
                        <a:rPr kumimoji="1"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期中評量</a:t>
                      </a:r>
                      <a:r>
                        <a:rPr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新生無</a:t>
                      </a:r>
                      <a:r>
                        <a:rPr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2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22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20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</a:t>
                      </a:r>
                      <a:r>
                        <a:rPr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（五）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班級親師會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線上</a:t>
                      </a:r>
                      <a:endParaRPr kumimoji="1" 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kumimoji="1" lang="zh-TW" altLang="en-US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11.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</a:t>
                      </a:r>
                      <a:r>
                        <a:rPr kumimoji="1"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</a:t>
                      </a:r>
                      <a:r>
                        <a:rPr kumimoji="1"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期中評量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新生無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kumimoji="1" lang="zh-TW" alt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55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09.11</a:t>
                      </a:r>
                      <a:r>
                        <a:rPr kumimoji="1"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（六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補行上課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endParaRPr kumimoji="1" lang="en-US" alt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</a:t>
                      </a:r>
                      <a:r>
                        <a:rPr kumimoji="1"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【上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09/20</a:t>
                      </a:r>
                      <a:r>
                        <a:rPr kumimoji="1"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的課】</a:t>
                      </a:r>
                      <a:endParaRPr kumimoji="1" lang="zh-TW" alt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十四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11.30</a:t>
                      </a:r>
                      <a:r>
                        <a:rPr kumimoji="1"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r>
                        <a:rPr kumimoji="1"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altLang="zh-TW" sz="14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四年級健康檢查</a:t>
                      </a:r>
                      <a:endParaRPr kumimoji="1" lang="en-US" altLang="zh-TW" sz="14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2263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</a:t>
                      </a: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09.1</a:t>
                      </a:r>
                      <a:r>
                        <a:rPr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課後社團開始</a:t>
                      </a:r>
                      <a:endParaRPr kumimoji="1" lang="en-US" alt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12.2</a:t>
                      </a:r>
                      <a:r>
                        <a:rPr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課後社團結束</a:t>
                      </a:r>
                      <a:endParaRPr kumimoji="1" 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77003000"/>
                  </a:ext>
                </a:extLst>
              </a:tr>
              <a:tr h="40226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alt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09.17</a:t>
                      </a:r>
                      <a:r>
                        <a:rPr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</a:t>
                      </a:r>
                      <a:r>
                        <a:rPr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家長代表大會</a:t>
                      </a:r>
                      <a:endParaRPr kumimoji="1" lang="zh-TW" alt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十八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1" lang="en-US" alt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  <a:r>
                        <a:rPr kumimoji="1" 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</a:t>
                      </a:r>
                      <a:r>
                        <a:rPr kumimoji="1" lang="en-US" alt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  <a:r>
                        <a:rPr kumimoji="1" 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1" lang="zh-TW" alt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（五）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元旦</a:t>
                      </a:r>
                      <a:r>
                        <a:rPr lang="zh-TW" alt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</a:t>
                      </a:r>
                      <a:r>
                        <a:rPr 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放假</a:t>
                      </a:r>
                      <a:endParaRPr kumimoji="1" 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2263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</a:t>
                      </a:r>
                      <a:endParaRPr kumimoji="1" lang="zh-TW" alt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09.20</a:t>
                      </a:r>
                      <a:r>
                        <a:rPr kumimoji="1" lang="zh-TW" alt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kumimoji="1" lang="zh-TW" alt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altLang="zh-TW" sz="14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調整放假一日</a:t>
                      </a:r>
                      <a:endParaRPr kumimoji="1" lang="zh-TW" altLang="en-US" sz="14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二十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01.1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（四）</a:t>
                      </a: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期末評量</a:t>
                      </a:r>
                      <a:endParaRPr lang="zh-TW" sz="12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14876638"/>
                  </a:ext>
                </a:extLst>
              </a:tr>
              <a:tr h="402263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200" kern="10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09.21</a:t>
                      </a:r>
                      <a:r>
                        <a:rPr kumimoji="1" lang="zh-TW" alt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r>
                        <a:rPr kumimoji="1" lang="zh-TW" alt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altLang="zh-TW" sz="14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中秋節放假一日</a:t>
                      </a:r>
                      <a:endParaRPr kumimoji="1" lang="en-US" altLang="zh-TW" sz="14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01.1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（五）</a:t>
                      </a: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期末評量</a:t>
                      </a:r>
                      <a:endParaRPr lang="zh-TW" sz="12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02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</a:t>
                      </a:r>
                      <a:endParaRPr kumimoji="1" 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10.07-10.08</a:t>
                      </a:r>
                      <a:endParaRPr kumimoji="1" lang="zh-TW" alt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流感疫苗接種</a:t>
                      </a:r>
                      <a:endParaRPr kumimoji="1" lang="en-US" alt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二十一</a:t>
                      </a:r>
                    </a:p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01.19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（三）</a:t>
                      </a: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</a:t>
                      </a:r>
                      <a:r>
                        <a:rPr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後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照顧班結束</a:t>
                      </a:r>
                      <a:endParaRPr lang="zh-TW" sz="12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94367488"/>
                  </a:ext>
                </a:extLst>
              </a:tr>
              <a:tr h="402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4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七</a:t>
                      </a:r>
                      <a:endParaRPr kumimoji="1" 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10.</a:t>
                      </a:r>
                      <a:r>
                        <a:rPr lang="en-US" alt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</a:t>
                      </a:r>
                      <a:r>
                        <a:rPr 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lang="zh-TW" sz="1200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國慶日</a:t>
                      </a:r>
                      <a:r>
                        <a:rPr kumimoji="1" lang="zh-TW" alt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補假一日</a:t>
                      </a:r>
                      <a:endParaRPr kumimoji="1" lang="zh-TW" sz="14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01.20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（四）</a:t>
                      </a: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結業式</a:t>
                      </a:r>
                      <a:r>
                        <a:rPr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（正常上課）</a:t>
                      </a:r>
                      <a:endParaRPr lang="zh-TW" sz="12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02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八</a:t>
                      </a:r>
                      <a:endParaRPr kumimoji="1" lang="zh-TW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1" lang="en-US" sz="1400" kern="1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10.23</a:t>
                      </a:r>
                      <a:r>
                        <a:rPr kumimoji="1" lang="zh-TW" sz="1400" kern="100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（六）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1" lang="zh-TW" sz="1400" kern="10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校慶運動會（暫訂）</a:t>
                      </a:r>
                      <a:endParaRPr lang="zh-TW" sz="12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01.21</a:t>
                      </a:r>
                      <a:r>
                        <a:rPr kumimoji="1" lang="zh-TW" alt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（四）</a:t>
                      </a:r>
                      <a:endParaRPr kumimoji="1" lang="zh-TW" altLang="en-US" sz="14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寒假開始</a:t>
                      </a: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464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1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九</a:t>
                      </a:r>
                      <a:endParaRPr kumimoji="1"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1" lang="en-US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10.25</a:t>
                      </a:r>
                      <a:r>
                        <a:rPr kumimoji="1" 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（一）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1" 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校慶運動會補假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1" lang="zh-TW" sz="14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（暫訂）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02.1</a:t>
                      </a:r>
                      <a:r>
                        <a:rPr kumimoji="1"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1" lang="zh-TW" alt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（五）</a:t>
                      </a:r>
                      <a:endParaRPr kumimoji="1" lang="zh-TW" altLang="en-US" sz="1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alt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下開學日</a:t>
                      </a:r>
                      <a:endParaRPr lang="zh-TW" sz="12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339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4903" y="2159420"/>
            <a:ext cx="5251226" cy="1325563"/>
          </a:xfrm>
        </p:spPr>
        <p:txBody>
          <a:bodyPr>
            <a:normAutofit/>
          </a:bodyPr>
          <a:lstStyle/>
          <a:p>
            <a:pPr marL="228600" lvl="0" indent="-228600" algn="ctr">
              <a:lnSpc>
                <a:spcPts val="4000"/>
              </a:lnSpc>
              <a:spcBef>
                <a:spcPct val="50000"/>
              </a:spcBef>
            </a:pP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線上教學懶人包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</a:br>
            <a:endParaRPr lang="zh-TW" altLang="en-US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747" y="361590"/>
            <a:ext cx="4313467" cy="6101913"/>
          </a:xfrm>
        </p:spPr>
      </p:pic>
    </p:spTree>
    <p:extLst>
      <p:ext uri="{BB962C8B-B14F-4D97-AF65-F5344CB8AC3E}">
        <p14:creationId xmlns:p14="http://schemas.microsoft.com/office/powerpoint/2010/main" val="123214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學務處報告事項</a:t>
            </a:r>
            <a:endParaRPr lang="zh-TW" altLang="en-US" dirty="0"/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536165" y="1604514"/>
            <a:ext cx="7893169" cy="420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4000"/>
              </a:lnSpc>
              <a:spcBef>
                <a:spcPct val="50000"/>
              </a:spcBef>
              <a:buClrTx/>
              <a:buSz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  <a:hlinkClick r:id="rId2"/>
              </a:rPr>
              <a:t> https://</a:t>
            </a:r>
            <a:r>
              <a:rPr lang="en-US" altLang="zh-TW" sz="3600" b="1" dirty="0" err="1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  <a:hlinkClick r:id="rId2"/>
              </a:rPr>
              <a:t>youtu.be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  <a:hlinkClick r:id="rId2"/>
              </a:rPr>
              <a:t>/</a:t>
            </a:r>
            <a:r>
              <a:rPr lang="en-US" altLang="zh-TW" sz="3600" b="1" dirty="0" err="1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  <a:hlinkClick r:id="rId2"/>
              </a:rPr>
              <a:t>5kZYJf8e0gI</a:t>
            </a:r>
            <a:endParaRPr lang="zh-TW" altLang="en-US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eaLnBrk="1" hangingPunct="1">
              <a:lnSpc>
                <a:spcPts val="4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影片包含   </a:t>
            </a:r>
            <a:r>
              <a:rPr lang="en-US" altLang="zh-TW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1.</a:t>
            </a: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運動會調整</a:t>
            </a:r>
            <a:endParaRPr lang="en-US" altLang="zh-TW" sz="2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eaLnBrk="1" hangingPunct="1">
              <a:lnSpc>
                <a:spcPts val="25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                                  </a:t>
            </a:r>
            <a:r>
              <a:rPr lang="en-US" altLang="zh-TW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2.</a:t>
            </a: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上放學交通說明</a:t>
            </a:r>
            <a:endParaRPr lang="en-US" altLang="zh-TW" sz="2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eaLnBrk="1" hangingPunct="1">
              <a:lnSpc>
                <a:spcPts val="25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                                  </a:t>
            </a:r>
            <a:r>
              <a:rPr lang="en-US" altLang="zh-TW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3.</a:t>
            </a: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社團活動說明</a:t>
            </a:r>
            <a:endParaRPr lang="en-US" altLang="zh-TW" sz="2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eaLnBrk="1" hangingPunct="1">
              <a:lnSpc>
                <a:spcPts val="25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                                  </a:t>
            </a:r>
            <a:r>
              <a:rPr lang="en-US" altLang="zh-TW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4.</a:t>
            </a: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體育課上課小提醒</a:t>
            </a:r>
            <a:endParaRPr lang="en-US" altLang="zh-TW" sz="2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eaLnBrk="1" hangingPunct="1">
              <a:lnSpc>
                <a:spcPts val="25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                                  </a:t>
            </a:r>
            <a:r>
              <a:rPr lang="en-US" altLang="zh-TW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5.</a:t>
            </a: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配合防疫規定</a:t>
            </a:r>
          </a:p>
          <a:p>
            <a:pPr marL="742950" indent="-742950" eaLnBrk="1" hangingPunct="1">
              <a:lnSpc>
                <a:spcPts val="4000"/>
              </a:lnSpc>
              <a:spcBef>
                <a:spcPct val="50000"/>
              </a:spcBef>
              <a:buClrTx/>
              <a:buSzTx/>
              <a:buFont typeface="+mj-lt"/>
              <a:buAutoNum type="arabicParenR"/>
            </a:pPr>
            <a:endParaRPr lang="zh-TW" altLang="en-US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560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9"/>
          <p:cNvSpPr txBox="1">
            <a:spLocks noChangeArrowheads="1"/>
          </p:cNvSpPr>
          <p:nvPr/>
        </p:nvSpPr>
        <p:spPr bwMode="auto">
          <a:xfrm>
            <a:off x="4005893" y="1585163"/>
            <a:ext cx="6737378" cy="3765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4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校園門禁管理</a:t>
            </a:r>
          </a:p>
          <a:p>
            <a:pPr eaLnBrk="1" hangingPunct="1">
              <a:lnSpc>
                <a:spcPts val="4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學生服裝服務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>
              <a:lnSpc>
                <a:spcPts val="4000"/>
              </a:lnSpc>
              <a:spcBef>
                <a:spcPct val="50000"/>
              </a:spcBef>
              <a:buClrTx/>
              <a:buSz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三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代收費用管理</a:t>
            </a:r>
            <a:endParaRPr lang="en-US" altLang="zh-TW" sz="3600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000"/>
              </a:lnSpc>
              <a:spcBef>
                <a:spcPct val="50000"/>
              </a:spcBef>
              <a:buClrTx/>
              <a:buSz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四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午餐及飲用水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>
              <a:lnSpc>
                <a:spcPts val="4000"/>
              </a:lnSpc>
              <a:spcBef>
                <a:spcPct val="50000"/>
              </a:spcBef>
              <a:buClrTx/>
              <a:buSz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五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冷氣使用現況說明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總務處報告事項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9450014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 idx="4294967295"/>
          </p:nvPr>
        </p:nvSpPr>
        <p:spPr>
          <a:xfrm>
            <a:off x="2565655" y="374229"/>
            <a:ext cx="6289675" cy="1001713"/>
          </a:xfrm>
        </p:spPr>
        <p:txBody>
          <a:bodyPr>
            <a:normAutofit/>
          </a:bodyPr>
          <a:lstStyle/>
          <a:p>
            <a:pPr algn="ctr"/>
            <a:r>
              <a:rPr lang="zh-TW" altLang="en-US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校園門禁管理</a:t>
            </a:r>
            <a:endParaRPr lang="zh-TW" altLang="en-US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19" name="內容版面配置區 2"/>
          <p:cNvSpPr>
            <a:spLocks noGrp="1"/>
          </p:cNvSpPr>
          <p:nvPr>
            <p:ph idx="4294967295"/>
          </p:nvPr>
        </p:nvSpPr>
        <p:spPr>
          <a:xfrm>
            <a:off x="1608534" y="1493837"/>
            <a:ext cx="8974932" cy="5364163"/>
          </a:xfrm>
        </p:spPr>
        <p:txBody>
          <a:bodyPr>
            <a:normAutofit/>
          </a:bodyPr>
          <a:lstStyle/>
          <a:p>
            <a:pPr marL="895350" lvl="1" indent="-438150"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基於安全考量，進出校園務必換證，並著訪客背心；目前因疫情關係</a:t>
            </a:r>
            <a:r>
              <a:rPr lang="zh-TW" altLang="en-US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不開放進入校園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，敬請配合。</a:t>
            </a:r>
          </a:p>
          <a:p>
            <a:pPr marL="895350" lvl="1" indent="-438150"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餐盒及文具用品如需遞送，請書寫完整的班級、姓名放置於警衛室旁的年級櫃，下課時間請學生自行領取。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95350" lvl="1" indent="-438150"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學生事病假須離校時，務必完成請假手續。</a:t>
            </a:r>
          </a:p>
        </p:txBody>
      </p:sp>
      <p:sp>
        <p:nvSpPr>
          <p:cNvPr id="9220" name="日期版面配置區 3"/>
          <p:cNvSpPr txBox="1">
            <a:spLocks noGrp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1" name="頁尾版面配置區 4"/>
          <p:cNvSpPr txBox="1">
            <a:spLocks noGrp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2" name="投影片編號版面配置區 5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38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日期版面配置區 3"/>
          <p:cNvSpPr txBox="1">
            <a:spLocks noGrp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1" name="頁尾版面配置區 4"/>
          <p:cNvSpPr txBox="1">
            <a:spLocks noGrp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2" name="投影片編號版面配置區 5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3399612" y="354821"/>
            <a:ext cx="5392776" cy="8649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zh-TW" sz="3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>
              <a:spcBef>
                <a:spcPct val="50000"/>
              </a:spcBef>
            </a:pPr>
            <a:r>
              <a:rPr lang="zh-TW" altLang="en-US" sz="44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44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4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學生服裝服務</a:t>
            </a:r>
          </a:p>
        </p:txBody>
      </p:sp>
      <p:sp>
        <p:nvSpPr>
          <p:cNvPr id="8" name="內容版面配置區 2"/>
          <p:cNvSpPr txBox="1">
            <a:spLocks/>
          </p:cNvSpPr>
          <p:nvPr/>
        </p:nvSpPr>
        <p:spPr>
          <a:xfrm>
            <a:off x="1592729" y="1303533"/>
            <a:ext cx="9902283" cy="4944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68400" lvl="1" indent="-711200">
              <a:buFont typeface="Arial" pitchFamily="34" charset="0"/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服務時間</a:t>
            </a:r>
          </a:p>
          <a:p>
            <a:pPr marL="1168400" lvl="1" indent="-711200">
              <a:buFont typeface="Arial" pitchFamily="34" charset="0"/>
              <a:buNone/>
            </a:pPr>
            <a:r>
              <a:rPr lang="en-US" altLang="zh-TW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3200" dirty="0">
                <a:solidFill>
                  <a:srgbClr val="8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每月固定第一週星期二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如遇假期會稍做調整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solidFill>
                <a:srgbClr val="8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lvl="1" indent="-711200">
              <a:buFont typeface="Arial" pitchFamily="34" charset="0"/>
              <a:buNone/>
            </a:pP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中午</a:t>
            </a:r>
            <a:r>
              <a:rPr lang="en-US" altLang="zh-TW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時至下午</a:t>
            </a:r>
            <a:r>
              <a:rPr lang="en-US" altLang="zh-TW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endParaRPr lang="en-US" altLang="zh-TW" sz="32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lvl="1" indent="-711200">
              <a:buFont typeface="Arial" pitchFamily="34" charset="0"/>
              <a:buNone/>
            </a:pP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預定日期：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lvl="1" indent="-71120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民國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110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9/7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10/5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11/2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12/7</a:t>
            </a:r>
          </a:p>
          <a:p>
            <a:pPr marL="1168400" lvl="1" indent="-71120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民國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1/4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3/1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4/12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5/3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6/7</a:t>
            </a:r>
          </a:p>
          <a:p>
            <a:pPr marL="1168400" lvl="1" indent="-711200"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購置地點：</a:t>
            </a: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穿堂左側樓梯下方</a:t>
            </a:r>
            <a:r>
              <a:rPr lang="en-US" altLang="zh-TW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總務處前</a:t>
            </a:r>
            <a:r>
              <a:rPr lang="en-US" altLang="zh-TW" sz="32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lvl="1" indent="-711200">
              <a:buFont typeface="Arial" pitchFamily="34" charset="0"/>
              <a:buNone/>
            </a:pPr>
            <a:endParaRPr lang="zh-TW" altLang="en-US" sz="32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lvl="1" indent="-711200">
              <a:buFont typeface="Arial" pitchFamily="34" charset="0"/>
              <a:buNone/>
            </a:pPr>
            <a:endParaRPr lang="zh-TW" altLang="en-US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88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日期版面配置區 3"/>
          <p:cNvSpPr txBox="1">
            <a:spLocks noGrp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1" name="頁尾版面配置區 4"/>
          <p:cNvSpPr txBox="1">
            <a:spLocks noGrp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222" name="投影片編號版面配置區 5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TW" sz="140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3507059" y="520319"/>
            <a:ext cx="4570141" cy="86422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代收費用管理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621766" y="1824916"/>
            <a:ext cx="8798943" cy="31520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0070" indent="-514350">
              <a:buFont typeface="+mj-lt"/>
              <a:buAutoNum type="arabicPeriod"/>
              <a:defRPr/>
            </a:pP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學校註冊費、午餐費等均委由聯邦銀行及便利超商代收或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ATM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轉帳。</a:t>
            </a:r>
          </a:p>
          <a:p>
            <a:pPr marL="560070" indent="-514350">
              <a:buFont typeface="+mj-lt"/>
              <a:buAutoNum type="arabicPeriod"/>
              <a:defRPr/>
            </a:pP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遇有其它收費時，導師會先聯絡簿通知。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199495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426207" y="395279"/>
            <a:ext cx="5635625" cy="90805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四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午餐及飲用水</a:t>
            </a:r>
            <a:endParaRPr lang="en-US" altLang="zh-TW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33909" y="1488583"/>
            <a:ext cx="8635042" cy="362870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代訂午餐一餐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45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元，學校會於學期初調查意願，並與學生各項費用一同繳交。</a:t>
            </a: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各樓層備有飲水機，為養成良好的飲水習慣，鼓勵孩子多喝開水，並為孩子準備環保杯放在教室置物櫃內。</a:t>
            </a:r>
          </a:p>
          <a:p>
            <a:pPr eaLnBrk="1" hangingPunct="1">
              <a:defRPr/>
            </a:pP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7602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05106" y="360773"/>
            <a:ext cx="7152706" cy="90805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五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冷氣使用現況說明</a:t>
            </a:r>
            <a:endParaRPr lang="en-US" altLang="zh-TW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68082" y="1290175"/>
            <a:ext cx="9376913" cy="451540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目前頂樓及東西曬教室有</a:t>
            </a:r>
            <a:r>
              <a:rPr lang="en-US" altLang="zh-TW" sz="3500" dirty="0">
                <a:latin typeface="標楷體" pitchFamily="65" charset="-120"/>
                <a:ea typeface="標楷體" pitchFamily="65" charset="-120"/>
              </a:rPr>
              <a:t>53</a:t>
            </a: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個班級已安裝好冷氣，並已開始使用。收費方式依據</a:t>
            </a:r>
            <a:r>
              <a:rPr lang="en-US" altLang="zh-TW" sz="3500" dirty="0">
                <a:latin typeface="標楷體" pitchFamily="65" charset="-120"/>
                <a:ea typeface="標楷體" pitchFamily="65" charset="-120"/>
              </a:rPr>
              <a:t>1080912</a:t>
            </a: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校務會議通過之「桃園市桃園區建德國民小學班級冷氣使用及管理維護實施要點」，每度每度電計費以</a:t>
            </a:r>
            <a:r>
              <a:rPr lang="en-US" altLang="zh-TW" sz="3500" dirty="0"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元計費。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因冷氣的使用與管理，是學校新的一項業務，有關開放時間、計費率方式，將視實際狀況進行滾動式修正。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其餘</a:t>
            </a:r>
            <a:r>
              <a:rPr lang="en-US" altLang="zh-TW" sz="3500" dirty="0">
                <a:latin typeface="標楷體" pitchFamily="65" charset="-120"/>
                <a:ea typeface="標楷體" pitchFamily="65" charset="-120"/>
              </a:rPr>
              <a:t>18</a:t>
            </a: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個班級為行政院「班班有冷氣政策專案」，目前正建置中，預估</a:t>
            </a:r>
            <a:r>
              <a:rPr lang="zh-TW" altLang="en-US" sz="35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明年一月</a:t>
            </a: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底才能完工。</a:t>
            </a:r>
          </a:p>
          <a:p>
            <a:pPr marL="0" indent="0">
              <a:buNone/>
              <a:defRPr/>
            </a:pPr>
            <a:endParaRPr lang="en-US" altLang="zh-TW" sz="4000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eaLnBrk="1" hangingPunct="1">
              <a:buNone/>
              <a:defRPr/>
            </a:pP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altLang="zh-TW" sz="3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7650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輔導室報告事項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976113" y="1859111"/>
            <a:ext cx="7784411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4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sz="3600" b="1" dirty="0" smtClean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 smtClean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輔導室宣導活動</a:t>
            </a:r>
            <a:endParaRPr lang="zh-TW" altLang="en-US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eaLnBrk="1" hangingPunct="1">
              <a:lnSpc>
                <a:spcPts val="4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志工熱情招募中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>
              <a:lnSpc>
                <a:spcPts val="4000"/>
              </a:lnSpc>
              <a:spcBef>
                <a:spcPct val="50000"/>
              </a:spcBef>
              <a:buClrTx/>
              <a:buSzTx/>
              <a:buNone/>
            </a:pP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三</a:t>
            </a:r>
            <a:r>
              <a:rPr lang="en-US" altLang="zh-TW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疫情放輕鬆：心理諮詢服務</a:t>
            </a:r>
            <a:endParaRPr lang="en-US" altLang="zh-TW" sz="3600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0276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ts val="4000"/>
              </a:lnSpc>
              <a:spcBef>
                <a:spcPct val="50000"/>
              </a:spcBef>
            </a:pP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b="1" dirty="0" smtClean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 smtClean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輔導室宣導活動</a:t>
            </a:r>
            <a:endParaRPr lang="zh-TW" altLang="en-US" b="1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輔導室不定期會利用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學校首頁</a:t>
            </a:r>
            <a:endParaRPr lang="en-US" altLang="zh-TW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進行</a:t>
            </a:r>
            <a:r>
              <a:rPr lang="zh-TW" altLang="en-US" sz="3600" b="1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性別平等</a:t>
            </a:r>
            <a:r>
              <a:rPr lang="zh-TW" altLang="en-US" sz="3600" b="1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600" b="1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家庭教育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600" b="1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特殊教育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等宣導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,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歡迎大家參閱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15348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志工熱情招募中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11060" y="1561381"/>
            <a:ext cx="9030419" cy="4244645"/>
          </a:xfrm>
        </p:spPr>
        <p:txBody>
          <a:bodyPr/>
          <a:lstStyle/>
          <a:p>
            <a:pPr marL="514350" indent="-514350">
              <a:lnSpc>
                <a:spcPct val="80000"/>
              </a:lnSpc>
              <a:buFont typeface="+mj-lt"/>
              <a:buAutoNum type="arabicPeriod"/>
              <a:defRPr/>
            </a:pP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志工分七組：</a:t>
            </a: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   圖書教具組、交通導護組、生命教育故事組、</a:t>
            </a: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   課業輔導組、健康中心組、校園綠化美化組、</a:t>
            </a: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   美工組</a:t>
            </a: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   </a:t>
            </a: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lnSpc>
                <a:spcPct val="80000"/>
              </a:lnSpc>
              <a:buFont typeface="+mj-lt"/>
              <a:buAutoNum type="arabicPeriod" startAt="2"/>
              <a:defRPr/>
            </a:pP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建德國小志工隊歡迎大家的加入，若有意願請洽資料組。</a:t>
            </a: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lnSpc>
                <a:spcPct val="80000"/>
              </a:lnSpc>
              <a:buFont typeface="+mj-lt"/>
              <a:buAutoNum type="arabicPeriod" startAt="2"/>
              <a:defRPr/>
            </a:pP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955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9374" y="241539"/>
            <a:ext cx="10515600" cy="1164477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三</a:t>
            </a:r>
            <a:r>
              <a:rPr lang="en-US" altLang="zh-TW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b="1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疫情放輕鬆：心理諮詢服務</a:t>
            </a:r>
            <a:endParaRPr lang="zh-TW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888" y="1101005"/>
            <a:ext cx="10002398" cy="4437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5724670" y="5435970"/>
            <a:ext cx="5694218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疫情下的親子資源：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兒福聯盟的家庭資源包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144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9D4095AFEE790E42B52CF3AD35B999BF040086E71550AC00CE488731BAE03648ABFB" ma:contentTypeVersion="69" ma:contentTypeDescription="Create a new document." ma:contentTypeScope="" ma:versionID="19c8e0d4ec850202fc84bb6df7d27d5a">
  <xsd:schema xmlns:xsd="http://www.w3.org/2001/XMLSchema" xmlns:xs="http://www.w3.org/2001/XMLSchema" xmlns:p="http://schemas.microsoft.com/office/2006/metadata/properties" xmlns:ns2="c66daf58-3c46-4c48-8560-c485e881f7f9" xmlns:ns3="8e8ea6d1-e150-4704-b47c-0a92d6aed386" targetNamespace="http://schemas.microsoft.com/office/2006/metadata/properties" ma:root="true" ma:fieldsID="61474f05e94678c8e4bfc6326c72eb04" ns2:_="" ns3:_="">
    <xsd:import namespace="c66daf58-3c46-4c48-8560-c485e881f7f9"/>
    <xsd:import namespace="8e8ea6d1-e150-4704-b47c-0a92d6aed386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  <xsd:element ref="ns3:Description0" minOccurs="0"/>
                <xsd:element ref="ns3:Compon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6daf58-3c46-4c48-8560-c485e881f7f9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7395a81f-9577-418e-910a-32f7a61cddb7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5EEE958E-8061-4FA6-908C-FF1913BBCE99}" ma:internalName="CSXSubmissionMarket" ma:readOnly="false" ma:showField="MarketName" ma:web="c66daf58-3c46-4c48-8560-c485e881f7f9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c3aa597f-d352-4d18-b6bb-dd7b199309e2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4424DF09-D473-47CB-8F99-CE4C88C30A56}" ma:internalName="InProjectListLookup" ma:readOnly="true" ma:showField="InProjectLis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c392861a-3365-44e0-a108-b907e1530f9f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4424DF09-D473-47CB-8F99-CE4C88C30A56}" ma:internalName="LastCompleteVersionLookup" ma:readOnly="true" ma:showField="LastComplete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4424DF09-D473-47CB-8F99-CE4C88C30A56}" ma:internalName="LastPreviewErrorLookup" ma:readOnly="true" ma:showField="LastPreviewError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4424DF09-D473-47CB-8F99-CE4C88C30A56}" ma:internalName="LastPreviewResultLookup" ma:readOnly="true" ma:showField="LastPreviewResul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4424DF09-D473-47CB-8F99-CE4C88C30A56}" ma:internalName="LastPreviewAttemptDateLookup" ma:readOnly="true" ma:showField="LastPreviewAttemptDat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4424DF09-D473-47CB-8F99-CE4C88C30A56}" ma:internalName="LastPreviewedByLookup" ma:readOnly="true" ma:showField="LastPreviewedBy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4424DF09-D473-47CB-8F99-CE4C88C30A56}" ma:internalName="LastPreviewTimeLookup" ma:readOnly="true" ma:showField="LastPreviewTi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4424DF09-D473-47CB-8F99-CE4C88C30A56}" ma:internalName="LastPreviewVersionLookup" ma:readOnly="true" ma:showField="LastPreview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4424DF09-D473-47CB-8F99-CE4C88C30A56}" ma:internalName="LastPublishErrorLookup" ma:readOnly="true" ma:showField="LastPublishError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4424DF09-D473-47CB-8F99-CE4C88C30A56}" ma:internalName="LastPublishResultLookup" ma:readOnly="true" ma:showField="LastPublishResul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4424DF09-D473-47CB-8F99-CE4C88C30A56}" ma:internalName="LastPublishAttemptDateLookup" ma:readOnly="true" ma:showField="LastPublishAttemptDat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4424DF09-D473-47CB-8F99-CE4C88C30A56}" ma:internalName="LastPublishedByLookup" ma:readOnly="true" ma:showField="LastPublishedBy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4424DF09-D473-47CB-8F99-CE4C88C30A56}" ma:internalName="LastPublishTimeLookup" ma:readOnly="true" ma:showField="LastPublishTi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4424DF09-D473-47CB-8F99-CE4C88C30A56}" ma:internalName="LastPublishVersionLookup" ma:readOnly="true" ma:showField="LastPublish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B02123C9-D1B3-425D-A38A-7FDEACDA3FC6}" ma:internalName="LocLastLocAttemptVersionLookup" ma:readOnly="false" ma:showField="LastLocAttemptVersion" ma:web="c66daf58-3c46-4c48-8560-c485e881f7f9">
      <xsd:simpleType>
        <xsd:restriction base="dms:Lookup"/>
      </xsd:simpleType>
    </xsd:element>
    <xsd:element name="LocLastLocAttemptVersionTypeLookup" ma:index="72" nillable="true" ma:displayName="Loc Last Loc Attempt Version Type" ma:default="" ma:list="{B02123C9-D1B3-425D-A38A-7FDEACDA3FC6}" ma:internalName="LocLastLocAttemptVersionTypeLookup" ma:readOnly="true" ma:showField="LastLocAttemptVersionType" ma:web="c66daf58-3c46-4c48-8560-c485e881f7f9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B02123C9-D1B3-425D-A38A-7FDEACDA3FC6}" ma:internalName="LocNewPublishedVersionLookup" ma:readOnly="true" ma:showField="NewPublishedVersion" ma:web="c66daf58-3c46-4c48-8560-c485e881f7f9">
      <xsd:simpleType>
        <xsd:restriction base="dms:Lookup"/>
      </xsd:simpleType>
    </xsd:element>
    <xsd:element name="LocOverallHandbackStatusLookup" ma:index="76" nillable="true" ma:displayName="Loc Overall Handback Status" ma:default="" ma:list="{B02123C9-D1B3-425D-A38A-7FDEACDA3FC6}" ma:internalName="LocOverallHandbackStatusLookup" ma:readOnly="true" ma:showField="OverallHandbackStatus" ma:web="c66daf58-3c46-4c48-8560-c485e881f7f9">
      <xsd:simpleType>
        <xsd:restriction base="dms:Lookup"/>
      </xsd:simpleType>
    </xsd:element>
    <xsd:element name="LocOverallLocStatusLookup" ma:index="77" nillable="true" ma:displayName="Loc Overall Localize Status" ma:default="" ma:list="{B02123C9-D1B3-425D-A38A-7FDEACDA3FC6}" ma:internalName="LocOverallLocStatusLookup" ma:readOnly="true" ma:showField="OverallLocStatus" ma:web="c66daf58-3c46-4c48-8560-c485e881f7f9">
      <xsd:simpleType>
        <xsd:restriction base="dms:Lookup"/>
      </xsd:simpleType>
    </xsd:element>
    <xsd:element name="LocOverallPreviewStatusLookup" ma:index="78" nillable="true" ma:displayName="Loc Overall Preview Status" ma:default="" ma:list="{B02123C9-D1B3-425D-A38A-7FDEACDA3FC6}" ma:internalName="LocOverallPreviewStatusLookup" ma:readOnly="true" ma:showField="OverallPreviewStatus" ma:web="c66daf58-3c46-4c48-8560-c485e881f7f9">
      <xsd:simpleType>
        <xsd:restriction base="dms:Lookup"/>
      </xsd:simpleType>
    </xsd:element>
    <xsd:element name="LocOverallPublishStatusLookup" ma:index="79" nillable="true" ma:displayName="Loc Overall Publish Status" ma:default="" ma:list="{B02123C9-D1B3-425D-A38A-7FDEACDA3FC6}" ma:internalName="LocOverallPublishStatusLookup" ma:readOnly="true" ma:showField="OverallPublishStatus" ma:web="c66daf58-3c46-4c48-8560-c485e881f7f9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B02123C9-D1B3-425D-A38A-7FDEACDA3FC6}" ma:internalName="LocProcessedForHandoffsLookup" ma:readOnly="true" ma:showField="ProcessedForHandoffs" ma:web="c66daf58-3c46-4c48-8560-c485e881f7f9">
      <xsd:simpleType>
        <xsd:restriction base="dms:Lookup"/>
      </xsd:simpleType>
    </xsd:element>
    <xsd:element name="LocProcessedForMarketsLookup" ma:index="82" nillable="true" ma:displayName="Loc Processed For Markets" ma:default="" ma:list="{B02123C9-D1B3-425D-A38A-7FDEACDA3FC6}" ma:internalName="LocProcessedForMarketsLookup" ma:readOnly="true" ma:showField="ProcessedForMarkets" ma:web="c66daf58-3c46-4c48-8560-c485e881f7f9">
      <xsd:simpleType>
        <xsd:restriction base="dms:Lookup"/>
      </xsd:simpleType>
    </xsd:element>
    <xsd:element name="LocPublishedDependentAssetsLookup" ma:index="83" nillable="true" ma:displayName="Loc Published Dependent Assets" ma:default="" ma:list="{B02123C9-D1B3-425D-A38A-7FDEACDA3FC6}" ma:internalName="LocPublishedDependentAssetsLookup" ma:readOnly="true" ma:showField="PublishedDependentAssets" ma:web="c66daf58-3c46-4c48-8560-c485e881f7f9">
      <xsd:simpleType>
        <xsd:restriction base="dms:Lookup"/>
      </xsd:simpleType>
    </xsd:element>
    <xsd:element name="LocPublishedLinkedAssetsLookup" ma:index="84" nillable="true" ma:displayName="Loc Published Linked Assets" ma:default="" ma:list="{B02123C9-D1B3-425D-A38A-7FDEACDA3FC6}" ma:internalName="LocPublishedLinkedAssetsLookup" ma:readOnly="true" ma:showField="PublishedLinkedAssets" ma:web="c66daf58-3c46-4c48-8560-c485e881f7f9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8612d4a4-f894-4474-9fef-d579f90c35e1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5EEE958E-8061-4FA6-908C-FF1913BBCE99}" ma:internalName="Markets" ma:readOnly="false" ma:showField="MarketNa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4424DF09-D473-47CB-8F99-CE4C88C30A56}" ma:internalName="NumOfRatingsLookup" ma:readOnly="true" ma:showField="NumOfRatings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4424DF09-D473-47CB-8F99-CE4C88C30A56}" ma:internalName="PublishStatusLookup" ma:readOnly="false" ma:showField="PublishStatus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8e26204e-beeb-4929-ac8b-f970debed3f2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a0cdb01e-f835-423d-bf84-41ea51f83b24}" ma:internalName="TaxCatchAll" ma:showField="CatchAllData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a0cdb01e-f835-423d-bf84-41ea51f83b24}" ma:internalName="TaxCatchAllLabel" ma:readOnly="true" ma:showField="CatchAllDataLabel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8ea6d1-e150-4704-b47c-0a92d6aed386" elementFormDefault="qualified">
    <xsd:import namespace="http://schemas.microsoft.com/office/2006/documentManagement/types"/>
    <xsd:import namespace="http://schemas.microsoft.com/office/infopath/2007/PartnerControls"/>
    <xsd:element name="Description0" ma:index="134" nillable="true" ma:displayName="Description" ma:internalName="Description0">
      <xsd:simpleType>
        <xsd:restriction base="dms:Note"/>
      </xsd:simpleType>
    </xsd:element>
    <xsd:element name="Component" ma:index="135" nillable="true" ma:displayName="Component" ma:internalName="Componen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c66daf58-3c46-4c48-8560-c485e881f7f9">無論是大人或孩童，都會喜愛這些秋天主題的有趣圖例，其中包括充滿明亮秋色的樹木、葉子，南瓜以及稻草人。這個展示範本為寬螢幕模式 (16x9)，同時具有許多可輕鬆修改的投影片配置。
</APDescription>
    <AssetExpire xmlns="c66daf58-3c46-4c48-8560-c485e881f7f9">2029-01-01T08:00:00+00:00</AssetExpire>
    <CampaignTagsTaxHTField0 xmlns="c66daf58-3c46-4c48-8560-c485e881f7f9">
      <Terms xmlns="http://schemas.microsoft.com/office/infopath/2007/PartnerControls"/>
    </CampaignTagsTaxHTField0>
    <IntlLangReviewDate xmlns="c66daf58-3c46-4c48-8560-c485e881f7f9" xsi:nil="true"/>
    <TPFriendlyName xmlns="c66daf58-3c46-4c48-8560-c485e881f7f9" xsi:nil="true"/>
    <IntlLangReview xmlns="c66daf58-3c46-4c48-8560-c485e881f7f9">false</IntlLangReview>
    <LocLastLocAttemptVersionLookup xmlns="c66daf58-3c46-4c48-8560-c485e881f7f9">835473</LocLastLocAttemptVersionLookup>
    <PolicheckWords xmlns="c66daf58-3c46-4c48-8560-c485e881f7f9" xsi:nil="true"/>
    <SubmitterId xmlns="c66daf58-3c46-4c48-8560-c485e881f7f9" xsi:nil="true"/>
    <AcquiredFrom xmlns="c66daf58-3c46-4c48-8560-c485e881f7f9">Internal MS</AcquiredFrom>
    <EditorialStatus xmlns="c66daf58-3c46-4c48-8560-c485e881f7f9">Complete</EditorialStatus>
    <Markets xmlns="c66daf58-3c46-4c48-8560-c485e881f7f9"/>
    <OriginAsset xmlns="c66daf58-3c46-4c48-8560-c485e881f7f9" xsi:nil="true"/>
    <AssetStart xmlns="c66daf58-3c46-4c48-8560-c485e881f7f9">2012-05-11T02:03:00+00:00</AssetStart>
    <FriendlyTitle xmlns="c66daf58-3c46-4c48-8560-c485e881f7f9" xsi:nil="true"/>
    <MarketSpecific xmlns="c66daf58-3c46-4c48-8560-c485e881f7f9">false</MarketSpecific>
    <TPNamespace xmlns="c66daf58-3c46-4c48-8560-c485e881f7f9" xsi:nil="true"/>
    <PublishStatusLookup xmlns="c66daf58-3c46-4c48-8560-c485e881f7f9">
      <Value>470683</Value>
    </PublishStatusLookup>
    <APAuthor xmlns="c66daf58-3c46-4c48-8560-c485e881f7f9">
      <UserInfo>
        <DisplayName>REDMOND\v-vaddu</DisplayName>
        <AccountId>2567</AccountId>
        <AccountType/>
      </UserInfo>
    </APAuthor>
    <TPCommandLine xmlns="c66daf58-3c46-4c48-8560-c485e881f7f9" xsi:nil="true"/>
    <IntlLangReviewer xmlns="c66daf58-3c46-4c48-8560-c485e881f7f9" xsi:nil="true"/>
    <OpenTemplate xmlns="c66daf58-3c46-4c48-8560-c485e881f7f9">true</OpenTemplate>
    <CSXSubmissionDate xmlns="c66daf58-3c46-4c48-8560-c485e881f7f9" xsi:nil="true"/>
    <TaxCatchAll xmlns="c66daf58-3c46-4c48-8560-c485e881f7f9"/>
    <Manager xmlns="c66daf58-3c46-4c48-8560-c485e881f7f9" xsi:nil="true"/>
    <NumericId xmlns="c66daf58-3c46-4c48-8560-c485e881f7f9" xsi:nil="true"/>
    <ParentAssetId xmlns="c66daf58-3c46-4c48-8560-c485e881f7f9" xsi:nil="true"/>
    <OriginalSourceMarket xmlns="c66daf58-3c46-4c48-8560-c485e881f7f9">english</OriginalSourceMarket>
    <ApprovalStatus xmlns="c66daf58-3c46-4c48-8560-c485e881f7f9">InProgress</ApprovalStatus>
    <TPComponent xmlns="c66daf58-3c46-4c48-8560-c485e881f7f9" xsi:nil="true"/>
    <EditorialTags xmlns="c66daf58-3c46-4c48-8560-c485e881f7f9" xsi:nil="true"/>
    <TPExecutable xmlns="c66daf58-3c46-4c48-8560-c485e881f7f9" xsi:nil="true"/>
    <TPLaunchHelpLink xmlns="c66daf58-3c46-4c48-8560-c485e881f7f9" xsi:nil="true"/>
    <LocComments xmlns="c66daf58-3c46-4c48-8560-c485e881f7f9" xsi:nil="true"/>
    <LocRecommendedHandoff xmlns="c66daf58-3c46-4c48-8560-c485e881f7f9" xsi:nil="true"/>
    <SourceTitle xmlns="c66daf58-3c46-4c48-8560-c485e881f7f9" xsi:nil="true"/>
    <CSXUpdate xmlns="c66daf58-3c46-4c48-8560-c485e881f7f9">false</CSXUpdate>
    <IntlLocPriority xmlns="c66daf58-3c46-4c48-8560-c485e881f7f9" xsi:nil="true"/>
    <UAProjectedTotalWords xmlns="c66daf58-3c46-4c48-8560-c485e881f7f9" xsi:nil="true"/>
    <AssetType xmlns="c66daf58-3c46-4c48-8560-c485e881f7f9">TP</AssetType>
    <MachineTranslated xmlns="c66daf58-3c46-4c48-8560-c485e881f7f9">false</MachineTranslated>
    <OutputCachingOn xmlns="c66daf58-3c46-4c48-8560-c485e881f7f9">false</OutputCachingOn>
    <TemplateStatus xmlns="c66daf58-3c46-4c48-8560-c485e881f7f9">Complete</TemplateStatus>
    <IsSearchable xmlns="c66daf58-3c46-4c48-8560-c485e881f7f9">true</IsSearchable>
    <ContentItem xmlns="c66daf58-3c46-4c48-8560-c485e881f7f9" xsi:nil="true"/>
    <HandoffToMSDN xmlns="c66daf58-3c46-4c48-8560-c485e881f7f9" xsi:nil="true"/>
    <ShowIn xmlns="c66daf58-3c46-4c48-8560-c485e881f7f9">Show everywhere</ShowIn>
    <ThumbnailAssetId xmlns="c66daf58-3c46-4c48-8560-c485e881f7f9" xsi:nil="true"/>
    <UALocComments xmlns="c66daf58-3c46-4c48-8560-c485e881f7f9" xsi:nil="true"/>
    <UALocRecommendation xmlns="c66daf58-3c46-4c48-8560-c485e881f7f9">Localize</UALocRecommendation>
    <LastModifiedDateTime xmlns="c66daf58-3c46-4c48-8560-c485e881f7f9" xsi:nil="true"/>
    <LegacyData xmlns="c66daf58-3c46-4c48-8560-c485e881f7f9" xsi:nil="true"/>
    <LocManualTestRequired xmlns="c66daf58-3c46-4c48-8560-c485e881f7f9">false</LocManualTestRequired>
    <ClipArtFilename xmlns="c66daf58-3c46-4c48-8560-c485e881f7f9" xsi:nil="true"/>
    <TPApplication xmlns="c66daf58-3c46-4c48-8560-c485e881f7f9" xsi:nil="true"/>
    <CSXHash xmlns="c66daf58-3c46-4c48-8560-c485e881f7f9" xsi:nil="true"/>
    <DirectSourceMarket xmlns="c66daf58-3c46-4c48-8560-c485e881f7f9">english</DirectSourceMarket>
    <PrimaryImageGen xmlns="c66daf58-3c46-4c48-8560-c485e881f7f9">true</PrimaryImageGen>
    <PlannedPubDate xmlns="c66daf58-3c46-4c48-8560-c485e881f7f9" xsi:nil="true"/>
    <CSXSubmissionMarket xmlns="c66daf58-3c46-4c48-8560-c485e881f7f9" xsi:nil="true"/>
    <Downloads xmlns="c66daf58-3c46-4c48-8560-c485e881f7f9">0</Downloads>
    <ArtSampleDocs xmlns="c66daf58-3c46-4c48-8560-c485e881f7f9" xsi:nil="true"/>
    <TrustLevel xmlns="c66daf58-3c46-4c48-8560-c485e881f7f9">1 Microsoft Managed Content</TrustLevel>
    <BlockPublish xmlns="c66daf58-3c46-4c48-8560-c485e881f7f9">false</BlockPublish>
    <TPLaunchHelpLinkType xmlns="c66daf58-3c46-4c48-8560-c485e881f7f9">Template</TPLaunchHelpLinkType>
    <LocalizationTagsTaxHTField0 xmlns="c66daf58-3c46-4c48-8560-c485e881f7f9">
      <Terms xmlns="http://schemas.microsoft.com/office/infopath/2007/PartnerControls"/>
    </LocalizationTagsTaxHTField0>
    <BusinessGroup xmlns="c66daf58-3c46-4c48-8560-c485e881f7f9" xsi:nil="true"/>
    <Providers xmlns="c66daf58-3c46-4c48-8560-c485e881f7f9" xsi:nil="true"/>
    <TemplateTemplateType xmlns="c66daf58-3c46-4c48-8560-c485e881f7f9">PowerPoint Presentation Template</TemplateTemplateType>
    <TimesCloned xmlns="c66daf58-3c46-4c48-8560-c485e881f7f9" xsi:nil="true"/>
    <TPAppVersion xmlns="c66daf58-3c46-4c48-8560-c485e881f7f9" xsi:nil="true"/>
    <VoteCount xmlns="c66daf58-3c46-4c48-8560-c485e881f7f9" xsi:nil="true"/>
    <AverageRating xmlns="c66daf58-3c46-4c48-8560-c485e881f7f9" xsi:nil="true"/>
    <FeatureTagsTaxHTField0 xmlns="c66daf58-3c46-4c48-8560-c485e881f7f9">
      <Terms xmlns="http://schemas.microsoft.com/office/infopath/2007/PartnerControls"/>
    </FeatureTagsTaxHTField0>
    <Provider xmlns="c66daf58-3c46-4c48-8560-c485e881f7f9" xsi:nil="true"/>
    <UACurrentWords xmlns="c66daf58-3c46-4c48-8560-c485e881f7f9" xsi:nil="true"/>
    <AssetId xmlns="c66daf58-3c46-4c48-8560-c485e881f7f9">TP102895236</AssetId>
    <TPClientViewer xmlns="c66daf58-3c46-4c48-8560-c485e881f7f9" xsi:nil="true"/>
    <DSATActionTaken xmlns="c66daf58-3c46-4c48-8560-c485e881f7f9" xsi:nil="true"/>
    <APEditor xmlns="c66daf58-3c46-4c48-8560-c485e881f7f9">
      <UserInfo>
        <DisplayName/>
        <AccountId xsi:nil="true"/>
        <AccountType/>
      </UserInfo>
    </APEditor>
    <TPInstallLocation xmlns="c66daf58-3c46-4c48-8560-c485e881f7f9" xsi:nil="true"/>
    <OOCacheId xmlns="c66daf58-3c46-4c48-8560-c485e881f7f9" xsi:nil="true"/>
    <IsDeleted xmlns="c66daf58-3c46-4c48-8560-c485e881f7f9">false</IsDeleted>
    <PublishTargets xmlns="c66daf58-3c46-4c48-8560-c485e881f7f9">OfficeOnlineVNext</PublishTargets>
    <ApprovalLog xmlns="c66daf58-3c46-4c48-8560-c485e881f7f9" xsi:nil="true"/>
    <BugNumber xmlns="c66daf58-3c46-4c48-8560-c485e881f7f9" xsi:nil="true"/>
    <CrawlForDependencies xmlns="c66daf58-3c46-4c48-8560-c485e881f7f9">false</CrawlForDependencies>
    <InternalTagsTaxHTField0 xmlns="c66daf58-3c46-4c48-8560-c485e881f7f9">
      <Terms xmlns="http://schemas.microsoft.com/office/infopath/2007/PartnerControls"/>
    </InternalTagsTaxHTField0>
    <LastHandOff xmlns="c66daf58-3c46-4c48-8560-c485e881f7f9" xsi:nil="true"/>
    <Milestone xmlns="c66daf58-3c46-4c48-8560-c485e881f7f9" xsi:nil="true"/>
    <OriginalRelease xmlns="c66daf58-3c46-4c48-8560-c485e881f7f9">15</OriginalRelease>
    <RecommendationsModifier xmlns="c66daf58-3c46-4c48-8560-c485e881f7f9" xsi:nil="true"/>
    <ScenarioTagsTaxHTField0 xmlns="c66daf58-3c46-4c48-8560-c485e881f7f9">
      <Terms xmlns="http://schemas.microsoft.com/office/infopath/2007/PartnerControls"/>
    </ScenarioTagsTaxHTField0>
    <UANotes xmlns="c66daf58-3c46-4c48-8560-c485e881f7f9" xsi:nil="true"/>
    <Component xmlns="8e8ea6d1-e150-4704-b47c-0a92d6aed386" xsi:nil="true"/>
    <Description0 xmlns="8e8ea6d1-e150-4704-b47c-0a92d6aed386" xsi:nil="true"/>
    <LocMarketGroupTiers2 xmlns="c66daf58-3c46-4c48-8560-c485e881f7f9" xsi:nil="true"/>
  </documentManagement>
</p:properties>
</file>

<file path=customXml/itemProps1.xml><?xml version="1.0" encoding="utf-8"?>
<ds:datastoreItem xmlns:ds="http://schemas.openxmlformats.org/officeDocument/2006/customXml" ds:itemID="{73485788-A8A7-4A59-A508-5F918119F4B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BA52DED-A535-4C7D-A695-EA7FCC47D0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66daf58-3c46-4c48-8560-c485e881f7f9"/>
    <ds:schemaRef ds:uri="8e8ea6d1-e150-4704-b47c-0a92d6aed3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74EFCE5-5CC1-4E77-B5FB-0F7093700E96}">
  <ds:schemaRefs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8e8ea6d1-e150-4704-b47c-0a92d6aed386"/>
    <ds:schemaRef ds:uri="c66daf58-3c46-4c48-8560-c485e881f7f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843</Words>
  <Application>Microsoft Office PowerPoint</Application>
  <PresentationFormat>自訂</PresentationFormat>
  <Paragraphs>127</Paragraphs>
  <Slides>15</Slides>
  <Notes>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Office 佈景主題</vt:lpstr>
      <vt:lpstr>110學年度班親會 學校宣達事項</vt:lpstr>
      <vt:lpstr>教務處報告事項</vt:lpstr>
      <vt:lpstr>一.110上學期學校重要行事</vt:lpstr>
      <vt:lpstr>二.線上教學懶人包 </vt:lpstr>
      <vt:lpstr>學務處報告事項</vt:lpstr>
      <vt:lpstr>總務處報告事項</vt:lpstr>
      <vt:lpstr>一.校園門禁管理</vt:lpstr>
      <vt:lpstr>PowerPoint 簡報</vt:lpstr>
      <vt:lpstr>PowerPoint 簡報</vt:lpstr>
      <vt:lpstr>四.午餐及飲用水</vt:lpstr>
      <vt:lpstr>五.冷氣使用現況說明</vt:lpstr>
      <vt:lpstr>輔導室報告事項</vt:lpstr>
      <vt:lpstr>一.輔導室宣導活動</vt:lpstr>
      <vt:lpstr>二.志工熱情招募中</vt:lpstr>
      <vt:lpstr>三.疫情放輕鬆：心理諮詢服務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2017-08-21T02:02:41Z</dcterms:created>
  <dcterms:modified xsi:type="dcterms:W3CDTF">2021-09-10T02:30:47Z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0x0101009D4095AFEE790E42B52CF3AD35B999BF040086E71550AC00CE488731BAE03648ABFB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