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68" r:id="rId3"/>
    <p:sldId id="267" r:id="rId4"/>
    <p:sldId id="257" r:id="rId5"/>
    <p:sldId id="258" r:id="rId6"/>
    <p:sldId id="259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omic Sans MS" panose="030F0702030302020204" pitchFamily="66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66"/>
    <a:srgbClr val="0066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5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4" name="日期版面配置區 29">
            <a:extLst>
              <a:ext uri="{FF2B5EF4-FFF2-40B4-BE49-F238E27FC236}">
                <a16:creationId xmlns:a16="http://schemas.microsoft.com/office/drawing/2014/main" id="{817FF366-21D8-40D4-A4FD-E4A4B237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71A73-13C3-4824-A463-DF8406EF6716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5" name="頁尾版面配置區 18">
            <a:extLst>
              <a:ext uri="{FF2B5EF4-FFF2-40B4-BE49-F238E27FC236}">
                <a16:creationId xmlns:a16="http://schemas.microsoft.com/office/drawing/2014/main" id="{783055DF-20A8-4102-A5D0-BAD901C74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6">
            <a:extLst>
              <a:ext uri="{FF2B5EF4-FFF2-40B4-BE49-F238E27FC236}">
                <a16:creationId xmlns:a16="http://schemas.microsoft.com/office/drawing/2014/main" id="{AFD7BCE1-5900-4430-A0F5-26C51B00F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48CFF35D-08E9-43A6-830F-7DD3E34AD41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621913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9">
            <a:extLst>
              <a:ext uri="{FF2B5EF4-FFF2-40B4-BE49-F238E27FC236}">
                <a16:creationId xmlns:a16="http://schemas.microsoft.com/office/drawing/2014/main" id="{F90481EC-8C71-4AD4-B6F1-41CAC224E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BF3C7-9089-438D-8E91-FB213017C384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5" name="頁尾版面配置區 21">
            <a:extLst>
              <a:ext uri="{FF2B5EF4-FFF2-40B4-BE49-F238E27FC236}">
                <a16:creationId xmlns:a16="http://schemas.microsoft.com/office/drawing/2014/main" id="{ECD26829-9047-44DB-A1A4-6BF1FA7C2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17">
            <a:extLst>
              <a:ext uri="{FF2B5EF4-FFF2-40B4-BE49-F238E27FC236}">
                <a16:creationId xmlns:a16="http://schemas.microsoft.com/office/drawing/2014/main" id="{03F84F60-EC3B-4F85-8EDB-48812A33D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FF454-38DE-4D59-916D-F2638775EA8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60759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D9E42F-EA43-4922-8B03-9C4264E43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8D7EB-B350-44CD-901D-A38B14E31BCE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45494DD-F66E-444D-B526-D86123FE4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2FA5381-352A-4A33-831B-755AADEA4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3D91CC1B-C165-41B3-BD1A-EB698484FC6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10476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9">
            <a:extLst>
              <a:ext uri="{FF2B5EF4-FFF2-40B4-BE49-F238E27FC236}">
                <a16:creationId xmlns:a16="http://schemas.microsoft.com/office/drawing/2014/main" id="{4B3B0C63-9EC5-4E1D-9173-9B42E3562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E8AB1-6037-4E7F-9247-08ACAD35EAEC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6" name="頁尾版面配置區 21">
            <a:extLst>
              <a:ext uri="{FF2B5EF4-FFF2-40B4-BE49-F238E27FC236}">
                <a16:creationId xmlns:a16="http://schemas.microsoft.com/office/drawing/2014/main" id="{46B14F9B-699C-4307-8518-D73ED6AC1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17">
            <a:extLst>
              <a:ext uri="{FF2B5EF4-FFF2-40B4-BE49-F238E27FC236}">
                <a16:creationId xmlns:a16="http://schemas.microsoft.com/office/drawing/2014/main" id="{73EE8B1F-9829-4395-921D-C720145B0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E8AC2-5BED-4BB7-B2A3-013CF41C2165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24738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7" name="日期版面配置區 9">
            <a:extLst>
              <a:ext uri="{FF2B5EF4-FFF2-40B4-BE49-F238E27FC236}">
                <a16:creationId xmlns:a16="http://schemas.microsoft.com/office/drawing/2014/main" id="{150484B5-1FA8-41FB-8AD9-1D5E29AD1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95BC4-9E0A-42E0-954A-AE0B149CAA66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8" name="頁尾版面配置區 21">
            <a:extLst>
              <a:ext uri="{FF2B5EF4-FFF2-40B4-BE49-F238E27FC236}">
                <a16:creationId xmlns:a16="http://schemas.microsoft.com/office/drawing/2014/main" id="{244316A4-3056-4735-955C-D6FA82A61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投影片編號版面配置區 17">
            <a:extLst>
              <a:ext uri="{FF2B5EF4-FFF2-40B4-BE49-F238E27FC236}">
                <a16:creationId xmlns:a16="http://schemas.microsoft.com/office/drawing/2014/main" id="{B5D1D57C-0C8A-4FF1-B406-01724A7FC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5CEE4-7FC7-4D5A-A7FA-D2771DA9B78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4361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日期版面配置區 9">
            <a:extLst>
              <a:ext uri="{FF2B5EF4-FFF2-40B4-BE49-F238E27FC236}">
                <a16:creationId xmlns:a16="http://schemas.microsoft.com/office/drawing/2014/main" id="{F8630707-BDF7-45EA-8D75-0CA95757F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47CFB-3846-4AB4-BD22-04A95A6D4AF2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4" name="頁尾版面配置區 21">
            <a:extLst>
              <a:ext uri="{FF2B5EF4-FFF2-40B4-BE49-F238E27FC236}">
                <a16:creationId xmlns:a16="http://schemas.microsoft.com/office/drawing/2014/main" id="{2214F582-AC28-41D7-9A57-BD6F348E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17">
            <a:extLst>
              <a:ext uri="{FF2B5EF4-FFF2-40B4-BE49-F238E27FC236}">
                <a16:creationId xmlns:a16="http://schemas.microsoft.com/office/drawing/2014/main" id="{F8F3C727-A584-4BFE-BD27-EF6FBA173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D489C-6F75-480F-B44C-E3D4B259333A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3594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9">
            <a:extLst>
              <a:ext uri="{FF2B5EF4-FFF2-40B4-BE49-F238E27FC236}">
                <a16:creationId xmlns:a16="http://schemas.microsoft.com/office/drawing/2014/main" id="{0EC290F8-2D32-41C0-888E-B6EA40C70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9A6F3-4F52-4636-B25F-1AD481E79217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3" name="頁尾版面配置區 21">
            <a:extLst>
              <a:ext uri="{FF2B5EF4-FFF2-40B4-BE49-F238E27FC236}">
                <a16:creationId xmlns:a16="http://schemas.microsoft.com/office/drawing/2014/main" id="{9FA76455-3027-47AE-9F43-3E2908F8D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17">
            <a:extLst>
              <a:ext uri="{FF2B5EF4-FFF2-40B4-BE49-F238E27FC236}">
                <a16:creationId xmlns:a16="http://schemas.microsoft.com/office/drawing/2014/main" id="{7E8316DE-E9A9-44FF-8339-7855A3A59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D7CD5-0C12-4360-9835-2D27100B3554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62789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9">
            <a:extLst>
              <a:ext uri="{FF2B5EF4-FFF2-40B4-BE49-F238E27FC236}">
                <a16:creationId xmlns:a16="http://schemas.microsoft.com/office/drawing/2014/main" id="{1470A8AE-A8A4-4942-BCC0-0B0BFE8B4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32C2C-55F2-458A-90C2-8767785CEAC7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6" name="頁尾版面配置區 21">
            <a:extLst>
              <a:ext uri="{FF2B5EF4-FFF2-40B4-BE49-F238E27FC236}">
                <a16:creationId xmlns:a16="http://schemas.microsoft.com/office/drawing/2014/main" id="{3C06BB1A-BD5F-4231-9E40-6C37C1D30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17">
            <a:extLst>
              <a:ext uri="{FF2B5EF4-FFF2-40B4-BE49-F238E27FC236}">
                <a16:creationId xmlns:a16="http://schemas.microsoft.com/office/drawing/2014/main" id="{A4A99B26-6FD2-4C9C-8678-5294456D8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74494-984E-4547-A186-6F46C09F0A3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23227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剪去並圓角化單一角落矩形 13">
            <a:extLst>
              <a:ext uri="{FF2B5EF4-FFF2-40B4-BE49-F238E27FC236}">
                <a16:creationId xmlns:a16="http://schemas.microsoft.com/office/drawing/2014/main" id="{3958610C-4530-446B-BCFF-569E01748081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直角三角形 5">
            <a:extLst>
              <a:ext uri="{FF2B5EF4-FFF2-40B4-BE49-F238E27FC236}">
                <a16:creationId xmlns:a16="http://schemas.microsoft.com/office/drawing/2014/main" id="{AB29C1BD-7847-42AF-A40E-46413FE84441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7" name="手繪多邊形 15">
            <a:extLst>
              <a:ext uri="{FF2B5EF4-FFF2-40B4-BE49-F238E27FC236}">
                <a16:creationId xmlns:a16="http://schemas.microsoft.com/office/drawing/2014/main" id="{AB17DD00-D391-45C0-9DB3-154D87B425A4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手繪多邊形 16">
            <a:extLst>
              <a:ext uri="{FF2B5EF4-FFF2-40B4-BE49-F238E27FC236}">
                <a16:creationId xmlns:a16="http://schemas.microsoft.com/office/drawing/2014/main" id="{E8EA164E-1F55-496D-AED2-2663A1FD30DF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9" name="日期版面配置區 4">
            <a:extLst>
              <a:ext uri="{FF2B5EF4-FFF2-40B4-BE49-F238E27FC236}">
                <a16:creationId xmlns:a16="http://schemas.microsoft.com/office/drawing/2014/main" id="{7AD29C7D-4408-459D-8594-5CE23C0BA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C245A-052B-4ACD-BDE7-6C9DCAA98C08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10" name="頁尾版面配置區 5">
            <a:extLst>
              <a:ext uri="{FF2B5EF4-FFF2-40B4-BE49-F238E27FC236}">
                <a16:creationId xmlns:a16="http://schemas.microsoft.com/office/drawing/2014/main" id="{117F4035-7CF4-40A7-931C-0E816625C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投影片編號版面配置區 6">
            <a:extLst>
              <a:ext uri="{FF2B5EF4-FFF2-40B4-BE49-F238E27FC236}">
                <a16:creationId xmlns:a16="http://schemas.microsoft.com/office/drawing/2014/main" id="{C9E66212-B774-4DBF-8F13-CF32FFBFF3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C10C1-FE7C-45CF-8FA6-97165319208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82603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9">
            <a:extLst>
              <a:ext uri="{FF2B5EF4-FFF2-40B4-BE49-F238E27FC236}">
                <a16:creationId xmlns:a16="http://schemas.microsoft.com/office/drawing/2014/main" id="{BB61920F-5381-4E5F-85CE-7466A29D2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C59C6-9D2A-4010-8B75-7CBBC26B5510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5" name="頁尾版面配置區 21">
            <a:extLst>
              <a:ext uri="{FF2B5EF4-FFF2-40B4-BE49-F238E27FC236}">
                <a16:creationId xmlns:a16="http://schemas.microsoft.com/office/drawing/2014/main" id="{6C8FCF2F-1273-45A3-A2B9-1C4E7887D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17">
            <a:extLst>
              <a:ext uri="{FF2B5EF4-FFF2-40B4-BE49-F238E27FC236}">
                <a16:creationId xmlns:a16="http://schemas.microsoft.com/office/drawing/2014/main" id="{DBCD206C-B68F-4639-912E-899C12189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5E1FB-8143-4602-B21F-570978C3E3D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9016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9">
            <a:extLst>
              <a:ext uri="{FF2B5EF4-FFF2-40B4-BE49-F238E27FC236}">
                <a16:creationId xmlns:a16="http://schemas.microsoft.com/office/drawing/2014/main" id="{ABA09566-6342-4E05-9F67-1E3FC401C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332D0-41BF-4477-8D6A-BD818CB41DBD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5" name="頁尾版面配置區 21">
            <a:extLst>
              <a:ext uri="{FF2B5EF4-FFF2-40B4-BE49-F238E27FC236}">
                <a16:creationId xmlns:a16="http://schemas.microsoft.com/office/drawing/2014/main" id="{2706356B-4BD4-48B2-9902-169ED2E2C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17">
            <a:extLst>
              <a:ext uri="{FF2B5EF4-FFF2-40B4-BE49-F238E27FC236}">
                <a16:creationId xmlns:a16="http://schemas.microsoft.com/office/drawing/2014/main" id="{EEF2DF02-0F4C-41ED-8322-6F52836DD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F826F-5565-4FC7-9891-2A260765BA6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47289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>
            <a:extLst>
              <a:ext uri="{FF2B5EF4-FFF2-40B4-BE49-F238E27FC236}">
                <a16:creationId xmlns:a16="http://schemas.microsoft.com/office/drawing/2014/main" id="{81F54981-E5D1-48F5-86EB-43DFDC292DB6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8" name="手繪多邊形 7">
            <a:extLst>
              <a:ext uri="{FF2B5EF4-FFF2-40B4-BE49-F238E27FC236}">
                <a16:creationId xmlns:a16="http://schemas.microsoft.com/office/drawing/2014/main" id="{4530DC67-ECE6-4B64-A502-94DEDA4E35B3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+mn-lt"/>
              <a:ea typeface="+mn-ea"/>
            </a:endParaRPr>
          </a:p>
        </p:txBody>
      </p:sp>
      <p:sp>
        <p:nvSpPr>
          <p:cNvPr id="1028" name="標題版面配置區 8">
            <a:extLst>
              <a:ext uri="{FF2B5EF4-FFF2-40B4-BE49-F238E27FC236}">
                <a16:creationId xmlns:a16="http://schemas.microsoft.com/office/drawing/2014/main" id="{55CAF1CC-5985-4BCB-B454-5CB23005CC9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  <a:endParaRPr lang="en-US" altLang="zh-TW"/>
          </a:p>
        </p:txBody>
      </p:sp>
      <p:sp>
        <p:nvSpPr>
          <p:cNvPr id="1029" name="文字版面配置區 29">
            <a:extLst>
              <a:ext uri="{FF2B5EF4-FFF2-40B4-BE49-F238E27FC236}">
                <a16:creationId xmlns:a16="http://schemas.microsoft.com/office/drawing/2014/main" id="{366E3EFD-8D27-44D3-884D-C433CC6DF22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10" name="日期版面配置區 9">
            <a:extLst>
              <a:ext uri="{FF2B5EF4-FFF2-40B4-BE49-F238E27FC236}">
                <a16:creationId xmlns:a16="http://schemas.microsoft.com/office/drawing/2014/main" id="{2D32D702-6322-4AC7-BA8F-904E5416F1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247C04A4-8BCA-4E4F-899F-BA7E491E953C}" type="datetimeFigureOut">
              <a:rPr lang="zh-TW" altLang="en-US"/>
              <a:pPr>
                <a:defRPr/>
              </a:pPr>
              <a:t>2024/10/14</a:t>
            </a:fld>
            <a:endParaRPr lang="en-US" altLang="zh-TW"/>
          </a:p>
        </p:txBody>
      </p:sp>
      <p:sp>
        <p:nvSpPr>
          <p:cNvPr id="22" name="頁尾版面配置區 21">
            <a:extLst>
              <a:ext uri="{FF2B5EF4-FFF2-40B4-BE49-F238E27FC236}">
                <a16:creationId xmlns:a16="http://schemas.microsoft.com/office/drawing/2014/main" id="{4A65E2FC-C530-4116-8B59-21D5D8353A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8" name="投影片編號版面配置區 17">
            <a:extLst>
              <a:ext uri="{FF2B5EF4-FFF2-40B4-BE49-F238E27FC236}">
                <a16:creationId xmlns:a16="http://schemas.microsoft.com/office/drawing/2014/main" id="{A475D6D2-682C-4E9A-806A-3F191194A4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ED6C01B1-2E14-46F3-B194-39AE93B8E40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grpSp>
        <p:nvGrpSpPr>
          <p:cNvPr id="1033" name="群組 1">
            <a:extLst>
              <a:ext uri="{FF2B5EF4-FFF2-40B4-BE49-F238E27FC236}">
                <a16:creationId xmlns:a16="http://schemas.microsoft.com/office/drawing/2014/main" id="{E8644FF7-5AD0-40A2-B2B5-F7C29974D652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手繪多邊形 11">
              <a:extLst>
                <a:ext uri="{FF2B5EF4-FFF2-40B4-BE49-F238E27FC236}">
                  <a16:creationId xmlns:a16="http://schemas.microsoft.com/office/drawing/2014/main" id="{7D121BE4-8FA5-439C-88B3-83898DF12ECF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kumimoji="0" lang="en-US"/>
            </a:p>
          </p:txBody>
        </p:sp>
        <p:sp>
          <p:nvSpPr>
            <p:cNvPr id="13" name="手繪多邊形 12">
              <a:extLst>
                <a:ext uri="{FF2B5EF4-FFF2-40B4-BE49-F238E27FC236}">
                  <a16:creationId xmlns:a16="http://schemas.microsoft.com/office/drawing/2014/main" id="{3EDA2889-8B82-4F14-A6EF-CC4558DE8742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56" r:id="rId2"/>
    <p:sldLayoutId id="2147483765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6" r:id="rId9"/>
    <p:sldLayoutId id="2147483762" r:id="rId10"/>
    <p:sldLayoutId id="214748376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微軟正黑體" panose="020B0604030504040204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微軟正黑體" panose="020B0604030504040204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微軟正黑體" panose="020B0604030504040204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微軟正黑體" panose="020B0604030504040204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微軟正黑體" panose="020B0604030504040204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微軟正黑體" panose="020B0604030504040204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微軟正黑體" panose="020B0604030504040204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微軟正黑體" panose="020B0604030504040204" pitchFamily="34" charset="-12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&#20841;&#20844;&#32004;.mp4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maubXNRwXzc" TargetMode="Externa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D2A519B6-BA80-408C-86A8-36FBD4EE3286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649288" y="620713"/>
            <a:ext cx="7883525" cy="1470025"/>
          </a:xfrm>
        </p:spPr>
        <p:txBody>
          <a:bodyPr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72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什麼是兩公約？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CA583FA9-75AE-472B-A29B-4CAE40780B50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649288" y="2276475"/>
            <a:ext cx="7786687" cy="3673475"/>
          </a:xfrm>
          <a:solidFill>
            <a:schemeClr val="accent4">
              <a:lumMod val="20000"/>
              <a:lumOff val="80000"/>
            </a:schemeClr>
          </a:solidFill>
          <a:ln>
            <a:solidFill>
              <a:srgbClr val="006600"/>
            </a:solidFill>
          </a:ln>
        </p:spPr>
        <p:txBody>
          <a:bodyPr>
            <a:normAutofit lnSpcReduction="10000"/>
          </a:bodyPr>
          <a:lstStyle/>
          <a:p>
            <a:pPr marL="0" indent="0" algn="ctr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n-US" altLang="zh-TW" sz="28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微軟正黑體" pitchFamily="34" charset="-120"/>
            </a:endParaRPr>
          </a:p>
          <a:p>
            <a:pPr marL="0" indent="0" algn="ctr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公民與政治權利國際公約</a:t>
            </a:r>
            <a:endParaRPr lang="en-US" altLang="zh-TW" sz="4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marL="0" indent="0" algn="ctr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及</a:t>
            </a:r>
            <a:br>
              <a:rPr lang="en-US" altLang="zh-TW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經濟社會文化權利國際公約</a:t>
            </a:r>
          </a:p>
          <a:p>
            <a:pPr marL="0" indent="0" algn="r" eaLnBrk="1" fontAlgn="auto" hangingPunct="1">
              <a:spcAft>
                <a:spcPts val="0"/>
              </a:spcAft>
              <a:buClr>
                <a:schemeClr val="accent3"/>
              </a:buClr>
              <a:buFont typeface="Wingdings 2" panose="05020102010507070707" pitchFamily="18" charset="2"/>
              <a:buNone/>
              <a:defRPr/>
            </a:pPr>
            <a:br>
              <a:rPr lang="en-US" altLang="zh-TW" sz="2400" dirty="0">
                <a:latin typeface="華康宗楷體 Std W7" pitchFamily="66" charset="-120"/>
                <a:ea typeface="華康宗楷體 Std W7" pitchFamily="66" charset="-120"/>
              </a:rPr>
            </a:br>
            <a:br>
              <a:rPr lang="en-US" altLang="zh-TW" sz="2400" dirty="0">
                <a:latin typeface="華康宗楷體 Std W7" pitchFamily="66" charset="-120"/>
                <a:ea typeface="華康宗楷體 Std W7" pitchFamily="66" charset="-120"/>
              </a:rPr>
            </a:br>
            <a:r>
              <a:rPr lang="zh-TW" altLang="en-US" sz="2400" dirty="0">
                <a:latin typeface="華康宗楷體 Std W7" pitchFamily="66" charset="-120"/>
                <a:ea typeface="華康宗楷體 Std W7" pitchFamily="66" charset="-120"/>
              </a:rPr>
              <a:t>簡稱 ─</a:t>
            </a:r>
            <a:r>
              <a:rPr lang="zh-TW" altLang="en-US" sz="2400" b="1" dirty="0">
                <a:solidFill>
                  <a:srgbClr val="C00000"/>
                </a:solidFill>
                <a:latin typeface="華康布丁體 Std W12" pitchFamily="82" charset="-120"/>
                <a:ea typeface="華康布丁體 Std W12" pitchFamily="82" charset="-120"/>
                <a:hlinkClick r:id="rId2" action="ppaction://hlinkfile"/>
              </a:rPr>
              <a:t>兩公約</a:t>
            </a:r>
            <a:endParaRPr lang="zh-TW" altLang="en-US" sz="2400" b="1" dirty="0">
              <a:solidFill>
                <a:srgbClr val="C00000"/>
              </a:solidFill>
              <a:latin typeface="華康布丁體 Std W12" pitchFamily="82" charset="-120"/>
              <a:ea typeface="華康布丁體 Std W12" pitchFamily="82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F6E181EA-02BB-472F-843C-620DE44F1B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476250"/>
            <a:ext cx="3024187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6600" b="1">
                <a:solidFill>
                  <a:srgbClr val="CC3300"/>
                </a:solidFill>
                <a:latin typeface="Calibri" panose="020F0502020204030204" pitchFamily="34" charset="0"/>
                <a:ea typeface="標楷體" panose="03000509000000000000" pitchFamily="65" charset="-120"/>
              </a:rPr>
              <a:t>緣     起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1C267CDD-A0F5-430C-981E-35DD70AF4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557338"/>
            <a:ext cx="792162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二次大戰對人類而言是個大浩劫，不但造成無數生命的喪生，也嚴重地損害了人權價值。</a:t>
            </a:r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為了避免重蹈覆轍，聯合國於戰後成立，致力於世界人權保障，不久後通過了</a:t>
            </a:r>
            <a:r>
              <a:rPr kumimoji="0" lang="en-US" altLang="en-US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kumimoji="0" lang="zh-TW" altLang="en-US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世界人權宣言</a:t>
            </a:r>
            <a:r>
              <a:rPr kumimoji="0" lang="en-US" altLang="en-US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kumimoji="0" lang="zh-TW" altLang="en-US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謀求世界人民的自由、平等、博愛</a:t>
            </a: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kumimoji="0" lang="en-US" altLang="en-US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世界人權宣言</a:t>
            </a:r>
            <a:r>
              <a:rPr kumimoji="0" lang="en-US" altLang="en-US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的基礎上，聯合國再於</a:t>
            </a:r>
            <a:r>
              <a:rPr kumimoji="0" lang="en-US" altLang="zh-TW">
                <a:latin typeface="標楷體" panose="03000509000000000000" pitchFamily="65" charset="-120"/>
                <a:ea typeface="標楷體" panose="03000509000000000000" pitchFamily="65" charset="-120"/>
              </a:rPr>
              <a:t>1966</a:t>
            </a: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年通過「</a:t>
            </a:r>
            <a:r>
              <a:rPr kumimoji="0" lang="zh-TW" altLang="en-US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公民與政治權利國際公約</a:t>
            </a: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」與「</a:t>
            </a:r>
            <a:r>
              <a:rPr kumimoji="0" lang="zh-TW" altLang="en-US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經濟社會文化權利國際公約</a:t>
            </a: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</a:p>
          <a:p>
            <a:pPr eaLnBrk="1" hangingPunct="1"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兩公約與「世界人權宣言」共同被稱為「</a:t>
            </a:r>
            <a:r>
              <a:rPr kumimoji="0" lang="zh-TW" altLang="en-US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國際人權憲章</a:t>
            </a:r>
            <a:r>
              <a:rPr kumimoji="0"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」，乃國際社會最重要之人權法典。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B6DCF975-C066-49FF-B486-03B236393F02}"/>
              </a:ext>
            </a:extLst>
          </p:cNvPr>
          <p:cNvSpPr txBox="1">
            <a:spLocks noChangeArrowheads="1"/>
          </p:cNvSpPr>
          <p:nvPr/>
        </p:nvSpPr>
        <p:spPr>
          <a:xfrm>
            <a:off x="0" y="0"/>
            <a:ext cx="9144000" cy="1470025"/>
          </a:xfrm>
          <a:prstGeom prst="rect">
            <a:avLst/>
          </a:prstGeom>
        </p:spPr>
        <p:txBody>
          <a:bodyPr lIns="0" rIns="0" bIns="0"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kumimoji="0" lang="zh-TW" altLang="en-US" sz="66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書法家中楷體" panose="02010609010101010101" pitchFamily="49" charset="-120"/>
                <a:ea typeface="書法家中楷體" panose="02010609010101010101" pitchFamily="49" charset="-120"/>
                <a:cs typeface="+mj-cs"/>
              </a:rPr>
              <a:t>何謂兩公約？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D0B14CB-7576-437F-95B4-E0A27BE007DF}"/>
              </a:ext>
            </a:extLst>
          </p:cNvPr>
          <p:cNvSpPr txBox="1">
            <a:spLocks/>
          </p:cNvSpPr>
          <p:nvPr/>
        </p:nvSpPr>
        <p:spPr>
          <a:xfrm>
            <a:off x="285750" y="1428750"/>
            <a:ext cx="8572500" cy="4572000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kumimoji="0" lang="zh-TW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兩公約所指的是</a:t>
            </a:r>
            <a:endParaRPr kumimoji="0" lang="en-US" altLang="zh-TW" sz="37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kumimoji="0" lang="en-US" altLang="zh-TW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《</a:t>
            </a:r>
            <a:r>
              <a:rPr kumimoji="0" lang="zh-TW" altLang="en-US" sz="37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公民與政治權利國際公約</a:t>
            </a:r>
            <a:r>
              <a:rPr kumimoji="0" lang="en-US" altLang="zh-TW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》</a:t>
            </a:r>
            <a:r>
              <a:rPr kumimoji="0" lang="zh-TW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與</a:t>
            </a:r>
            <a:endParaRPr kumimoji="0" lang="en-US" altLang="zh-TW" sz="37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kumimoji="0" lang="en-US" altLang="zh-TW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《</a:t>
            </a:r>
            <a:r>
              <a:rPr kumimoji="0" lang="zh-TW" altLang="en-US" sz="37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經濟、社會與文化權利國際公約</a:t>
            </a:r>
            <a:r>
              <a:rPr kumimoji="0" lang="en-US" altLang="zh-TW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》</a:t>
            </a:r>
            <a:r>
              <a:rPr kumimoji="0" lang="zh-TW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。</a:t>
            </a:r>
            <a:endParaRPr kumimoji="0" lang="en-US" altLang="zh-TW" sz="37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endParaRPr kumimoji="0" lang="en-US" altLang="zh-TW" sz="37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kumimoji="0" lang="zh-TW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兩公約的重要性在於普世的人權價值。</a:t>
            </a:r>
            <a:endParaRPr kumimoji="0" lang="en-US" altLang="zh-TW" sz="37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eaLnBrk="1" fontAlgn="auto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endParaRPr kumimoji="0" lang="en-US" altLang="zh-TW" sz="37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31D4304-CCA9-4784-B34B-5C0F86D74341}"/>
              </a:ext>
            </a:extLst>
          </p:cNvPr>
          <p:cNvSpPr/>
          <p:nvPr/>
        </p:nvSpPr>
        <p:spPr>
          <a:xfrm>
            <a:off x="571500" y="4572000"/>
            <a:ext cx="6827838" cy="1231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kumimoji="0" lang="zh-TW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實施兩公約為的是與人權接軌，</a:t>
            </a:r>
            <a:endParaRPr kumimoji="0" lang="en-US" altLang="zh-TW" sz="37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eaLnBrk="1" hangingPunct="1">
              <a:defRPr/>
            </a:pPr>
            <a:r>
              <a:rPr kumimoji="0" lang="zh-TW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打造世界級的人權環境。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>
            <a:extLst>
              <a:ext uri="{FF2B5EF4-FFF2-40B4-BE49-F238E27FC236}">
                <a16:creationId xmlns:a16="http://schemas.microsoft.com/office/drawing/2014/main" id="{150E33A8-6817-4A94-A4F9-EAB9AF0EEEB1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470025"/>
          </a:xfrm>
        </p:spPr>
        <p:txBody>
          <a:bodyPr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6600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兩公約由來</a:t>
            </a:r>
          </a:p>
        </p:txBody>
      </p:sp>
      <p:sp>
        <p:nvSpPr>
          <p:cNvPr id="3075" name="Rectangle 4">
            <a:extLst>
              <a:ext uri="{FF2B5EF4-FFF2-40B4-BE49-F238E27FC236}">
                <a16:creationId xmlns:a16="http://schemas.microsoft.com/office/drawing/2014/main" id="{63B6218A-CF7F-4BF5-A3F8-60794F8E0DDC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571625"/>
            <a:ext cx="9144000" cy="4246563"/>
          </a:xfrm>
        </p:spPr>
        <p:txBody>
          <a:bodyPr>
            <a:normAutofit fontScale="850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兩公約與「世界人權宣言」共同被稱為「</a:t>
            </a:r>
            <a:r>
              <a:rPr lang="zh-TW" altLang="en-U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國際人權憲章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」，是國際社會最重要之  人權法典。</a:t>
            </a:r>
            <a:endParaRPr lang="en-US" altLang="zh-TW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 因為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《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世界人權宣言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》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不具有法律效力，</a:t>
            </a:r>
            <a:endParaRPr lang="en-US" altLang="zh-TW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因此研擬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《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兩公約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》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，並於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1966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年經聯合國</a:t>
            </a:r>
            <a:endParaRPr lang="en-US" altLang="zh-TW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大會表決通過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《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兩公約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》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。</a:t>
            </a:r>
            <a:endParaRPr lang="en-US" altLang="zh-TW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兩公約於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1976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年正式生效，具有國際法的效力。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zh-TW" altLang="en-US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4B62FBB4-A7A6-465E-A002-3E32EA213BA3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470025"/>
          </a:xfrm>
        </p:spPr>
        <p:txBody>
          <a:bodyPr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兩公約生效期</a:t>
            </a:r>
          </a:p>
        </p:txBody>
      </p:sp>
      <p:sp>
        <p:nvSpPr>
          <p:cNvPr id="4099" name="Rectangle 4">
            <a:extLst>
              <a:ext uri="{FF2B5EF4-FFF2-40B4-BE49-F238E27FC236}">
                <a16:creationId xmlns:a16="http://schemas.microsoft.com/office/drawing/2014/main" id="{593394F5-7D2F-4C27-8F75-A9F6CB94CFA2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412875"/>
            <a:ext cx="9144000" cy="4175125"/>
          </a:xfrm>
        </p:spPr>
        <p:txBody>
          <a:bodyPr>
            <a:normAutofit fontScale="92500" lnSpcReduction="10000"/>
          </a:bodyPr>
          <a:lstStyle/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「公民與政治權利國際公約」</a:t>
            </a:r>
            <a:endParaRPr lang="en-US" altLang="zh-TW" sz="40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已於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1976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3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23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日生效，迄今共有</a:t>
            </a:r>
            <a:endParaRPr lang="en-US" altLang="zh-TW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164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個締約國。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n-US" altLang="zh-TW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「經濟社會文化權利國際公約」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則在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1976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1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3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日生效，迄今共有</a:t>
            </a:r>
            <a:endParaRPr lang="en-US" altLang="zh-TW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 </a:t>
            </a:r>
            <a:r>
              <a:rPr lang="en-US" altLang="zh-TW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160</a:t>
            </a:r>
            <a:r>
              <a:rPr lang="zh-TW" altLang="en-US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華康中黑體" pitchFamily="49" charset="-120"/>
                <a:ea typeface="華康中黑體" pitchFamily="49" charset="-120"/>
              </a:rPr>
              <a:t>個締約國。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>
            <a:extLst>
              <a:ext uri="{FF2B5EF4-FFF2-40B4-BE49-F238E27FC236}">
                <a16:creationId xmlns:a16="http://schemas.microsoft.com/office/drawing/2014/main" id="{80412EDB-C05E-44AC-9D09-B4808BED9704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0"/>
            <a:ext cx="9144000" cy="1470025"/>
          </a:xfrm>
        </p:spPr>
        <p:txBody>
          <a:bodyPr anchor="ctr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zh-TW" altLang="en-US" sz="66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書法家中楷體" panose="02010609010101010101" pitchFamily="49" charset="-120"/>
                <a:ea typeface="書法家中楷體" panose="02010609010101010101" pitchFamily="49" charset="-120"/>
              </a:rPr>
              <a:t>兩公約立院三讀通過</a:t>
            </a:r>
          </a:p>
        </p:txBody>
      </p:sp>
      <p:sp>
        <p:nvSpPr>
          <p:cNvPr id="6147" name="Rectangle 4">
            <a:extLst>
              <a:ext uri="{FF2B5EF4-FFF2-40B4-BE49-F238E27FC236}">
                <a16:creationId xmlns:a16="http://schemas.microsoft.com/office/drawing/2014/main" id="{5962100B-8D1B-47F3-A0B0-042F198F5E3D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214313" y="1341438"/>
            <a:ext cx="8713787" cy="497681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立法院 </a:t>
            </a:r>
            <a:r>
              <a:rPr lang="en-US" altLang="zh-TW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98 </a:t>
            </a:r>
            <a:r>
              <a:rPr lang="zh-TW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年 </a:t>
            </a:r>
            <a:r>
              <a:rPr lang="en-US" altLang="zh-TW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3 </a:t>
            </a:r>
            <a:r>
              <a:rPr lang="zh-TW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月 </a:t>
            </a:r>
            <a:r>
              <a:rPr lang="en-US" altLang="zh-TW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31 </a:t>
            </a:r>
            <a:r>
              <a:rPr lang="zh-TW" altLang="en-US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日</a:t>
            </a:r>
            <a:r>
              <a:rPr lang="zh-TW" altLang="en-US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  <a:t>三讀通過，並制定「公民與政治權利國際公約及經濟社會文化權利國際公約施行法」，共計九條。</a:t>
            </a:r>
            <a:br>
              <a:rPr lang="en-US" altLang="zh-TW" sz="3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ea"/>
                <a:ea typeface="+mj-ea"/>
              </a:rPr>
            </a:br>
            <a:endParaRPr lang="zh-TW" altLang="en-US" sz="3600" b="1" dirty="0">
              <a:effectLst>
                <a:outerShdw blurRad="38100" dist="38100" dir="2700000" algn="tl">
                  <a:srgbClr val="C0C0C0"/>
                </a:outerShdw>
              </a:effectLst>
              <a:latin typeface="+mj-ea"/>
              <a:ea typeface="+mj-ea"/>
            </a:endParaRPr>
          </a:p>
          <a:p>
            <a:pPr eaLnBrk="1" fontAlgn="auto" hangingPunct="1">
              <a:spcAft>
                <a:spcPts val="0"/>
              </a:spcAft>
              <a:buClr>
                <a:schemeClr val="accent3"/>
              </a:buClr>
              <a:buFont typeface="Wingdings" panose="05000000000000000000" pitchFamily="2" charset="2"/>
              <a:buChar char="Ø"/>
              <a:defRPr/>
            </a:pPr>
            <a:r>
              <a:rPr lang="zh-TW" altLang="en-US" sz="3600" dirty="0">
                <a:latin typeface="+mj-ea"/>
                <a:ea typeface="+mj-ea"/>
              </a:rPr>
              <a:t>這代表公約的內容已成為我國</a:t>
            </a:r>
            <a:r>
              <a:rPr lang="zh-TW" altLang="en-US" sz="3600" dirty="0">
                <a:solidFill>
                  <a:srgbClr val="0000FF"/>
                </a:solidFill>
                <a:latin typeface="+mj-ea"/>
                <a:ea typeface="+mj-ea"/>
              </a:rPr>
              <a:t>國內法</a:t>
            </a:r>
            <a:r>
              <a:rPr lang="zh-TW" altLang="en-US" sz="3600" dirty="0">
                <a:latin typeface="+mj-ea"/>
                <a:ea typeface="+mj-ea"/>
              </a:rPr>
              <a:t>的一部分，可以被所有執法人員直接適用，更</a:t>
            </a:r>
            <a:r>
              <a:rPr lang="zh-TW" altLang="en-US" sz="3600" dirty="0">
                <a:solidFill>
                  <a:srgbClr val="0000FF"/>
                </a:solidFill>
                <a:latin typeface="+mj-ea"/>
                <a:ea typeface="+mj-ea"/>
              </a:rPr>
              <a:t>代表台灣的人權保障已與國際接軌同步</a:t>
            </a:r>
            <a:r>
              <a:rPr lang="zh-TW" altLang="en-US" sz="3600" dirty="0">
                <a:latin typeface="+mj-ea"/>
                <a:ea typeface="+mj-ea"/>
              </a:rPr>
              <a:t>。</a:t>
            </a: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zh-TW" altLang="en-US" sz="4000" b="1" dirty="0">
              <a:effectLst>
                <a:outerShdw blurRad="38100" dist="38100" dir="2700000" algn="tl">
                  <a:srgbClr val="C0C0C0"/>
                </a:outerShdw>
              </a:effectLst>
              <a:latin typeface="華康中黑體" pitchFamily="49" charset="-120"/>
              <a:ea typeface="華康中黑體" pitchFamily="49" charset="-120"/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zh-TW" altLang="en-US" sz="2800" dirty="0">
              <a:effectLst>
                <a:outerShdw blurRad="38100" dist="38100" dir="2700000" algn="tl">
                  <a:srgbClr val="C0C0C0"/>
                </a:outerShdw>
              </a:effectLst>
              <a:ea typeface="文鼎粗行楷" pitchFamily="49" charset="-120"/>
            </a:endParaRPr>
          </a:p>
          <a:p>
            <a:pPr marL="0" indent="0" eaLnBrk="1" fontAlgn="auto" hangingPunct="1"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en-US" altLang="zh-TW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8B4ECC7-676E-43B2-88E1-86BA16B478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2043113"/>
            <a:ext cx="8208962" cy="340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kumimoji="0" lang="zh-TW" altLang="en-US" sz="4000">
                <a:solidFill>
                  <a:srgbClr val="33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公民與政治權利國際公約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kumimoji="0" lang="zh-TW" altLang="en-US" sz="32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/>
            <a:r>
              <a:rPr kumimoji="0"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	公民與政治權利源於個人的固有尊嚴。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kumimoji="0"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</a:p>
          <a:p>
            <a:pPr lvl="1" eaLnBrk="1" hangingPunct="1"/>
            <a:r>
              <a:rPr kumimoji="0"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	個人有權對抗來自國家的不當干預</a:t>
            </a:r>
          </a:p>
          <a:p>
            <a:pPr eaLnBrk="1" hangingPunct="1"/>
            <a:endParaRPr kumimoji="0" lang="zh-TW" altLang="en-US" sz="32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endParaRPr kumimoji="0" lang="en-US" altLang="zh-TW" sz="32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84AB4782-227E-4371-9114-4568D6D587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700213"/>
            <a:ext cx="8840788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kumimoji="0" lang="zh-TW" altLang="en-US" sz="4000">
                <a:solidFill>
                  <a:srgbClr val="33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經濟社會文化權利國際公約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endParaRPr kumimoji="0" lang="zh-TW" altLang="en-US" sz="32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/>
            <a:r>
              <a:rPr kumimoji="0"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經濟社會文化權利源於個人的固有尊嚴。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kumimoji="0"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</a:p>
          <a:p>
            <a:pPr lvl="1" eaLnBrk="1" hangingPunct="1"/>
            <a:r>
              <a:rPr kumimoji="0"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個人有權向國家爭取對於經濟、社會、文</a:t>
            </a:r>
          </a:p>
          <a:p>
            <a:pPr lvl="1" eaLnBrk="1" hangingPunct="1">
              <a:buFont typeface="Wingdings" panose="05000000000000000000" pitchFamily="2" charset="2"/>
              <a:buNone/>
            </a:pPr>
            <a:r>
              <a:rPr kumimoji="0" lang="zh-TW" altLang="en-US" sz="3200">
                <a:latin typeface="標楷體" panose="03000509000000000000" pitchFamily="65" charset="-120"/>
                <a:ea typeface="標楷體" panose="03000509000000000000" pitchFamily="65" charset="-120"/>
              </a:rPr>
              <a:t>  化等積極性權利的福利，國家權力必須介入。</a:t>
            </a:r>
          </a:p>
          <a:p>
            <a:pPr eaLnBrk="1" hangingPunct="1"/>
            <a:endParaRPr kumimoji="0" lang="en-US" altLang="zh-TW" sz="32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01">
            <a:extLst>
              <a:ext uri="{FF2B5EF4-FFF2-40B4-BE49-F238E27FC236}">
                <a16:creationId xmlns:a16="http://schemas.microsoft.com/office/drawing/2014/main" id="{21C5686A-AA00-4836-99D6-C61581597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7543" y="1700808"/>
            <a:ext cx="2449986" cy="34563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DC16D46B-5470-42E6-A5E3-F0253B8E9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8" y="620713"/>
            <a:ext cx="9001125" cy="76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4400" b="1">
                <a:solidFill>
                  <a:srgbClr val="C00000"/>
                </a:solidFill>
                <a:latin typeface="Arial" panose="020B0604020202020204" pitchFamily="34" charset="0"/>
              </a:rPr>
              <a:t>與人權相關的國際公約</a:t>
            </a:r>
            <a:endParaRPr lang="zh-TW" altLang="en-US" sz="3600" b="1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pic>
        <p:nvPicPr>
          <p:cNvPr id="5" name="線上媒體 4" title="新課綱008-與人權保障相關的國際公約">
            <a:hlinkClick r:id="" action="ppaction://media"/>
            <a:extLst>
              <a:ext uri="{FF2B5EF4-FFF2-40B4-BE49-F238E27FC236}">
                <a16:creationId xmlns:a16="http://schemas.microsoft.com/office/drawing/2014/main" id="{2933AF62-E6C2-47A7-BF18-0A8DE72CED9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7150" y="1484313"/>
            <a:ext cx="6656388" cy="3744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">
            <a:extLst>
              <a:ext uri="{FF2B5EF4-FFF2-40B4-BE49-F238E27FC236}">
                <a16:creationId xmlns:a16="http://schemas.microsoft.com/office/drawing/2014/main" id="{1F1081BC-7787-4569-8315-25A3D4BBF9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8063" y="4149725"/>
            <a:ext cx="734377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TW" altLang="en-US" sz="3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普世人權，</a:t>
            </a:r>
            <a:br>
              <a:rPr lang="en-US" altLang="zh-TW" sz="3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從微不足道之處開始</a:t>
            </a:r>
          </a:p>
        </p:txBody>
      </p:sp>
      <p:sp>
        <p:nvSpPr>
          <p:cNvPr id="14339" name="文字方塊 2">
            <a:extLst>
              <a:ext uri="{FF2B5EF4-FFF2-40B4-BE49-F238E27FC236}">
                <a16:creationId xmlns:a16="http://schemas.microsoft.com/office/drawing/2014/main" id="{79BAFD42-1C3E-4714-A66A-0C50DD9216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8063" y="2492375"/>
            <a:ext cx="85693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omic Sans MS" panose="030F0702030302020204" pitchFamily="66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6000">
                <a:solidFill>
                  <a:srgbClr val="0000CC"/>
                </a:solidFill>
                <a:latin typeface="華康方圓體W7" pitchFamily="81" charset="-120"/>
                <a:ea typeface="華康方圓體W7" pitchFamily="81" charset="-120"/>
              </a:rPr>
              <a:t>簡報結束，謝謝聆聽！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流線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流線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279</TotalTime>
  <Words>501</Words>
  <Application>Microsoft Office PowerPoint</Application>
  <PresentationFormat>如螢幕大小 (4:3)</PresentationFormat>
  <Paragraphs>50</Paragraphs>
  <Slides>10</Slides>
  <Notes>0</Notes>
  <HiddenSlides>0</HiddenSlides>
  <MMClips>1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6" baseType="lpstr">
      <vt:lpstr>Comic Sans MS</vt:lpstr>
      <vt:lpstr>新細明體</vt:lpstr>
      <vt:lpstr>Arial</vt:lpstr>
      <vt:lpstr>Calibri</vt:lpstr>
      <vt:lpstr>微軟正黑體</vt:lpstr>
      <vt:lpstr>Constantia</vt:lpstr>
      <vt:lpstr>Wingdings 2</vt:lpstr>
      <vt:lpstr>標楷體</vt:lpstr>
      <vt:lpstr>華康中黑體</vt:lpstr>
      <vt:lpstr>華康宗楷體 Std W7</vt:lpstr>
      <vt:lpstr>華康布丁體 Std W12</vt:lpstr>
      <vt:lpstr>Wingdings</vt:lpstr>
      <vt:lpstr>書法家中楷體</vt:lpstr>
      <vt:lpstr>文鼎粗行楷</vt:lpstr>
      <vt:lpstr>華康方圓體W7</vt:lpstr>
      <vt:lpstr>流線</vt:lpstr>
      <vt:lpstr>什麼是兩公約？</vt:lpstr>
      <vt:lpstr>PowerPoint 簡報</vt:lpstr>
      <vt:lpstr>PowerPoint 簡報</vt:lpstr>
      <vt:lpstr>兩公約由來</vt:lpstr>
      <vt:lpstr>兩公約生效期</vt:lpstr>
      <vt:lpstr>兩公約立院三讀通過</vt:lpstr>
      <vt:lpstr>PowerPoint 簡報</vt:lpstr>
      <vt:lpstr>PowerPoint 簡報</vt:lpstr>
      <vt:lpstr>PowerPoint 簡報</vt:lpstr>
      <vt:lpstr>PowerPoint 簡報</vt:lpstr>
    </vt:vector>
  </TitlesOfParts>
  <Company>taipei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兩公約宣導</dc:title>
  <dc:creator>tthuan</dc:creator>
  <cp:lastModifiedBy>User</cp:lastModifiedBy>
  <cp:revision>30</cp:revision>
  <dcterms:created xsi:type="dcterms:W3CDTF">2009-12-31T01:45:10Z</dcterms:created>
  <dcterms:modified xsi:type="dcterms:W3CDTF">2024-10-14T07:32:46Z</dcterms:modified>
</cp:coreProperties>
</file>