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7" r:id="rId1"/>
  </p:sldMasterIdLst>
  <p:sldIdLst>
    <p:sldId id="263" r:id="rId2"/>
    <p:sldId id="257" r:id="rId3"/>
    <p:sldId id="259" r:id="rId4"/>
    <p:sldId id="261" r:id="rId5"/>
    <p:sldId id="260" r:id="rId6"/>
    <p:sldId id="262" r:id="rId7"/>
    <p:sldId id="265" r:id="rId8"/>
    <p:sldId id="266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3F103-BC34-4FE4-A40E-EDDEECFDA5D0}" type="datetimeFigureOut">
              <a:rPr lang="en-US" smtClean="0"/>
              <a:pPr/>
              <a:t>8/19/2024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5271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smtClean="0"/>
              <a:t>8/19/2024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713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smtClean="0"/>
              <a:t>8/19/2024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8910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smtClean="0"/>
              <a:t>8/19/2024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5927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smtClean="0"/>
              <a:t>8/19/2024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9088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smtClean="0"/>
              <a:t>8/19/2024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9403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smtClean="0"/>
              <a:t>8/19/2024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37544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smtClean="0"/>
              <a:t>8/19/2024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0196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smtClean="0"/>
              <a:t>8/19/2024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7997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451C3-0FF4-47C4-B829-773ADF60F88C}" type="datetimeFigureOut">
              <a:rPr lang="en-US" smtClean="0"/>
              <a:t>8/19/2024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4004337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451C3-0FF4-47C4-B829-773ADF60F88C}" type="datetimeFigureOut">
              <a:rPr lang="en-US" smtClean="0"/>
              <a:t>8/19/2024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2153538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smtClean="0"/>
              <a:t>8/19/2024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171334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451C3-0FF4-47C4-B829-773ADF60F88C}" type="datetimeFigureOut">
              <a:rPr lang="en-US" smtClean="0"/>
              <a:t>8/19/2024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092613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451C3-0FF4-47C4-B829-773ADF60F88C}" type="datetimeFigureOut">
              <a:rPr lang="en-US" smtClean="0"/>
              <a:t>8/19/2024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8135233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451C3-0FF4-47C4-B829-773ADF60F88C}" type="datetimeFigureOut">
              <a:rPr lang="en-US" smtClean="0"/>
              <a:t>8/19/2024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68424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6D93-FCAC-47E0-A2EE-787E62CA814C}" type="datetimeFigureOut">
              <a:rPr lang="en-US" smtClean="0"/>
              <a:t>8/19/2024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55533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879A6-0FD0-4734-A311-86BFCA472E6E}" type="datetimeFigureOut">
              <a:rPr lang="en-US" smtClean="0"/>
              <a:t>8/19/2024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931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E451C3-0FF4-47C4-B829-773ADF60F88C}" type="datetimeFigureOut">
              <a:rPr lang="en-US" smtClean="0"/>
              <a:t>8/19/2024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5399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C5A3B85-F6D0-4D29-BF20-F20C29B0983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113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學年度新生家長座談會</a:t>
            </a:r>
            <a:b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教務處報告</a:t>
            </a:r>
            <a:b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AD3136EB-6F82-42A0-9F49-8E14F2C6F1D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教務處主任 黃燕輝</a:t>
            </a:r>
          </a:p>
        </p:txBody>
      </p:sp>
    </p:spTree>
    <p:extLst>
      <p:ext uri="{BB962C8B-B14F-4D97-AF65-F5344CB8AC3E}">
        <p14:creationId xmlns:p14="http://schemas.microsoft.com/office/powerpoint/2010/main" val="28645741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FA9451F-A595-4BAE-A7A8-82C9B9B93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學校概況</a:t>
            </a:r>
            <a:endParaRPr lang="zh-TW" altLang="en-US" sz="4800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398FF52-8AB2-4146-AB6F-B9771C9BF8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校地面積：約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2.5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公頃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班級數：國小部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73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班、學習中心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班、幼兒園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班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學生數：男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1077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人、女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970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人；幼兒園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48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人  合計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2,095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人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教職員工數：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156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人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867949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BBCD662-B1D8-4777-80D7-A3BB4C3858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6295" y="857310"/>
            <a:ext cx="5075771" cy="2283824"/>
          </a:xfrm>
        </p:spPr>
        <p:txBody>
          <a:bodyPr>
            <a:normAutofit/>
          </a:bodyPr>
          <a:lstStyle/>
          <a:p>
            <a:b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教學組組長</a:t>
            </a:r>
            <a:endParaRPr lang="zh-TW" altLang="en-US" sz="4000" dirty="0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4FF12184-BA08-4343-8082-22CC01CAE2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zh-TW" altLang="en-US" i="1" dirty="0">
                <a:latin typeface="標楷體" panose="03000509000000000000" pitchFamily="65" charset="-120"/>
                <a:ea typeface="標楷體" panose="03000509000000000000" pitchFamily="65" charset="-120"/>
              </a:rPr>
              <a:t>教學組莊如音老師</a:t>
            </a:r>
            <a:r>
              <a:rPr lang="en-US" altLang="zh-TW" i="1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i="1" dirty="0">
                <a:latin typeface="標楷體" panose="03000509000000000000" pitchFamily="65" charset="-120"/>
                <a:ea typeface="標楷體" panose="03000509000000000000" pitchFamily="65" charset="-120"/>
              </a:rPr>
              <a:t>分機</a:t>
            </a:r>
            <a:r>
              <a:rPr lang="en-US" altLang="zh-TW" i="1" dirty="0">
                <a:latin typeface="標楷體" panose="03000509000000000000" pitchFamily="65" charset="-120"/>
                <a:ea typeface="標楷體" panose="03000509000000000000" pitchFamily="65" charset="-120"/>
              </a:rPr>
              <a:t>220</a:t>
            </a:r>
          </a:p>
          <a:p>
            <a:pPr lvl="1">
              <a:defRPr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教師課務編排、課程規畫、學生活動行事</a:t>
            </a:r>
          </a:p>
          <a:p>
            <a:pPr lvl="1">
              <a:defRPr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語文、數學及各領域教育推廣、競賽之辦理</a:t>
            </a:r>
          </a:p>
          <a:p>
            <a:pPr lvl="1">
              <a:defRPr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期中、期末定期評量考查與學力測驗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defRPr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教師研習、各類族語課程之安排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68D9BDE9-BAFE-4DD1-AE55-8807F33355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8805" y="857310"/>
            <a:ext cx="2446195" cy="26299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412680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5EA5615-A9A9-4911-A2F1-538911A872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7017" y="1116119"/>
            <a:ext cx="4351025" cy="2283824"/>
          </a:xfrm>
        </p:spPr>
        <p:txBody>
          <a:bodyPr>
            <a:normAutofit/>
          </a:bodyPr>
          <a:lstStyle/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設備組組長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C277A98C-CCA7-4099-AA2C-8DA61253FA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9244" y="3796772"/>
            <a:ext cx="9733512" cy="1500187"/>
          </a:xfrm>
        </p:spPr>
        <p:txBody>
          <a:bodyPr>
            <a:noAutofit/>
          </a:bodyPr>
          <a:lstStyle/>
          <a:p>
            <a:r>
              <a:rPr lang="zh-TW" altLang="en-US" i="1" dirty="0">
                <a:latin typeface="標楷體" panose="03000509000000000000" pitchFamily="65" charset="-120"/>
                <a:ea typeface="標楷體" panose="03000509000000000000" pitchFamily="65" charset="-120"/>
              </a:rPr>
              <a:t>設備組陳姿倩老師</a:t>
            </a:r>
            <a:r>
              <a:rPr lang="en-US" altLang="zh-TW" i="1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i="1" dirty="0">
                <a:latin typeface="標楷體" panose="03000509000000000000" pitchFamily="65" charset="-120"/>
                <a:ea typeface="標楷體" panose="03000509000000000000" pitchFamily="65" charset="-120"/>
              </a:rPr>
              <a:t>分機</a:t>
            </a:r>
            <a:r>
              <a:rPr lang="en-US" altLang="zh-TW" i="1" dirty="0">
                <a:latin typeface="標楷體" panose="03000509000000000000" pitchFamily="65" charset="-120"/>
                <a:ea typeface="標楷體" panose="03000509000000000000" pitchFamily="65" charset="-120"/>
              </a:rPr>
              <a:t>230</a:t>
            </a:r>
            <a:endParaRPr lang="zh-TW" altLang="en-US" i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教科書、簿本、美勞教材需求調查、彙整及發放相關事宜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推廣閱讀、讀報教育及全校閱讀活動之辦理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協助圖書館管理及愛的書庫之管理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學校刊物的彙整編輯及出版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17DC444F-08E8-48B2-8F2A-6D35D13C6E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72716" y="914023"/>
            <a:ext cx="2573867" cy="372149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337500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002C346-41E2-4E78-B248-6079DF9459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95426" y="3667717"/>
            <a:ext cx="9733512" cy="2477029"/>
          </a:xfrm>
        </p:spPr>
        <p:txBody>
          <a:bodyPr>
            <a:noAutofit/>
          </a:bodyPr>
          <a:lstStyle/>
          <a:p>
            <a:r>
              <a:rPr lang="zh-TW" altLang="en-US" i="1" dirty="0">
                <a:latin typeface="標楷體" panose="03000509000000000000" pitchFamily="65" charset="-120"/>
                <a:ea typeface="標楷體" panose="03000509000000000000" pitchFamily="65" charset="-120"/>
              </a:rPr>
              <a:t>註冊組洪睿鍲老師</a:t>
            </a:r>
            <a:r>
              <a:rPr lang="en-US" altLang="zh-TW" i="1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i="1" dirty="0">
                <a:latin typeface="標楷體" panose="03000509000000000000" pitchFamily="65" charset="-120"/>
                <a:ea typeface="標楷體" panose="03000509000000000000" pitchFamily="65" charset="-120"/>
              </a:rPr>
              <a:t>分機</a:t>
            </a:r>
            <a:r>
              <a:rPr lang="en-US" altLang="zh-TW" i="1" dirty="0">
                <a:latin typeface="標楷體" panose="03000509000000000000" pitchFamily="65" charset="-120"/>
                <a:ea typeface="標楷體" panose="03000509000000000000" pitchFamily="65" charset="-120"/>
              </a:rPr>
              <a:t>240</a:t>
            </a:r>
            <a:endParaRPr lang="zh-TW" altLang="en-US" i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defRPr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編班及轉出入作業、學籍資料與畢業成績管理</a:t>
            </a:r>
          </a:p>
          <a:p>
            <a:pPr lvl="1">
              <a:defRPr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獎助學金、證明書類申請及核發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defRPr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課後照顧班之開班及管理各項相關事宜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defRPr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總量管制申請及超額學生轉介事宜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34CFF086-6890-488A-933B-ED6BBE4AB2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3909" y="906460"/>
            <a:ext cx="2912533" cy="21844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標題 1">
            <a:extLst>
              <a:ext uri="{FF2B5EF4-FFF2-40B4-BE49-F238E27FC236}">
                <a16:creationId xmlns:a16="http://schemas.microsoft.com/office/drawing/2014/main" id="{D945457B-046E-4406-B49C-C2C3B15314A8}"/>
              </a:ext>
            </a:extLst>
          </p:cNvPr>
          <p:cNvSpPr txBox="1">
            <a:spLocks/>
          </p:cNvSpPr>
          <p:nvPr/>
        </p:nvSpPr>
        <p:spPr>
          <a:xfrm>
            <a:off x="6245549" y="906460"/>
            <a:ext cx="4351025" cy="22838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 cap="all">
                <a:solidFill>
                  <a:schemeClr val="tx1"/>
                </a:solidFill>
                <a:effectLst>
                  <a:outerShdw blurRad="50800" dist="63500" dir="2700000" algn="tl" rotWithShape="0">
                    <a:srgbClr val="000000">
                      <a:alpha val="48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註冊組組長</a:t>
            </a:r>
          </a:p>
        </p:txBody>
      </p:sp>
    </p:spTree>
    <p:extLst>
      <p:ext uri="{BB962C8B-B14F-4D97-AF65-F5344CB8AC3E}">
        <p14:creationId xmlns:p14="http://schemas.microsoft.com/office/powerpoint/2010/main" val="3261399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B361CC7-40DB-4A02-8D40-BC7B7D16D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8587" y="527111"/>
            <a:ext cx="4351025" cy="2283824"/>
          </a:xfrm>
        </p:spPr>
        <p:txBody>
          <a:bodyPr>
            <a:normAutofit/>
          </a:bodyPr>
          <a:lstStyle/>
          <a:p>
            <a:pPr algn="r"/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資訊組組長</a:t>
            </a:r>
            <a:endParaRPr lang="zh-TW" altLang="en-US" sz="4000" dirty="0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BAC209D1-5329-40A6-9513-14FAFFB77A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zh-TW" altLang="en-US" i="1" dirty="0">
                <a:latin typeface="標楷體" panose="03000509000000000000" pitchFamily="65" charset="-120"/>
                <a:ea typeface="標楷體" panose="03000509000000000000" pitchFamily="65" charset="-120"/>
              </a:rPr>
              <a:t>資訊組鍾貴榮老師</a:t>
            </a:r>
            <a:r>
              <a:rPr lang="en-US" altLang="zh-TW" i="1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i="1" dirty="0">
                <a:latin typeface="標楷體" panose="03000509000000000000" pitchFamily="65" charset="-120"/>
                <a:ea typeface="標楷體" panose="03000509000000000000" pitchFamily="65" charset="-120"/>
              </a:rPr>
              <a:t>分機</a:t>
            </a:r>
            <a:r>
              <a:rPr lang="en-US" altLang="zh-TW" i="1" dirty="0">
                <a:latin typeface="標楷體" panose="03000509000000000000" pitchFamily="65" charset="-120"/>
                <a:ea typeface="標楷體" panose="03000509000000000000" pitchFamily="65" charset="-120"/>
              </a:rPr>
              <a:t>250</a:t>
            </a:r>
          </a:p>
          <a:p>
            <a:pPr lvl="1"/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校園網路系統建置及維護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校園資訊相關設備之維護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規劃及執行校園及行政電腦化業務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資訊教育推廣及舉辦各項資訊競賽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B4AA0282-71C5-4FE0-81DD-F0D4C9A2FB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8643" y="504855"/>
            <a:ext cx="3492503" cy="232833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881012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97FDC842-9122-453A-8275-D5345C630E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1354815"/>
              </p:ext>
            </p:extLst>
          </p:nvPr>
        </p:nvGraphicFramePr>
        <p:xfrm>
          <a:off x="651633" y="811713"/>
          <a:ext cx="9381367" cy="529699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{5940675A-B579-460E-94D1-54222C63F5DA}</a:tableStyleId>
              </a:tblPr>
              <a:tblGrid>
                <a:gridCol w="971265">
                  <a:extLst>
                    <a:ext uri="{9D8B030D-6E8A-4147-A177-3AD203B41FA5}">
                      <a16:colId xmlns:a16="http://schemas.microsoft.com/office/drawing/2014/main" val="2443098416"/>
                    </a:ext>
                  </a:extLst>
                </a:gridCol>
                <a:gridCol w="1635027">
                  <a:extLst>
                    <a:ext uri="{9D8B030D-6E8A-4147-A177-3AD203B41FA5}">
                      <a16:colId xmlns:a16="http://schemas.microsoft.com/office/drawing/2014/main" val="3033548539"/>
                    </a:ext>
                  </a:extLst>
                </a:gridCol>
                <a:gridCol w="2019739">
                  <a:extLst>
                    <a:ext uri="{9D8B030D-6E8A-4147-A177-3AD203B41FA5}">
                      <a16:colId xmlns:a16="http://schemas.microsoft.com/office/drawing/2014/main" val="855768792"/>
                    </a:ext>
                  </a:extLst>
                </a:gridCol>
                <a:gridCol w="1007581">
                  <a:extLst>
                    <a:ext uri="{9D8B030D-6E8A-4147-A177-3AD203B41FA5}">
                      <a16:colId xmlns:a16="http://schemas.microsoft.com/office/drawing/2014/main" val="4110971446"/>
                    </a:ext>
                  </a:extLst>
                </a:gridCol>
                <a:gridCol w="1455573">
                  <a:extLst>
                    <a:ext uri="{9D8B030D-6E8A-4147-A177-3AD203B41FA5}">
                      <a16:colId xmlns:a16="http://schemas.microsoft.com/office/drawing/2014/main" val="1612276869"/>
                    </a:ext>
                  </a:extLst>
                </a:gridCol>
                <a:gridCol w="2292182">
                  <a:extLst>
                    <a:ext uri="{9D8B030D-6E8A-4147-A177-3AD203B41FA5}">
                      <a16:colId xmlns:a16="http://schemas.microsoft.com/office/drawing/2014/main" val="3738323025"/>
                    </a:ext>
                  </a:extLst>
                </a:gridCol>
              </a:tblGrid>
              <a:tr h="40302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zh-TW" alt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週次</a:t>
                      </a:r>
                      <a:endParaRPr kumimoji="1" lang="zh-TW" altLang="en-US" sz="2000" b="1" kern="100" dirty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日　期</a:t>
                      </a: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學校重要行事</a:t>
                      </a: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zh-TW" alt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週次</a:t>
                      </a:r>
                      <a:endParaRPr kumimoji="1" lang="zh-TW" altLang="en-US" sz="2000" b="1" kern="100" dirty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日　期</a:t>
                      </a: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學校重要行事</a:t>
                      </a: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4409243"/>
                  </a:ext>
                </a:extLst>
              </a:tr>
              <a:tr h="6168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b="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</a:t>
                      </a:r>
                      <a:endParaRPr lang="zh-TW" sz="20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08.30</a:t>
                      </a: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五</a:t>
                      </a: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sz="20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開學日</a:t>
                      </a:r>
                      <a:endParaRPr kumimoji="1" lang="en-US" altLang="zh-TW" sz="20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20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kumimoji="1" lang="zh-TW" altLang="en-US" sz="20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課照開始</a:t>
                      </a:r>
                      <a:r>
                        <a:rPr kumimoji="1" lang="en-US" altLang="zh-TW" sz="20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kumimoji="1" lang="zh-TW" sz="20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zh-TW" altLang="en-US" sz="20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十二</a:t>
                      </a:r>
                      <a:endParaRPr lang="zh-TW" altLang="en-US" sz="2000" b="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kumimoji="1" lang="en-US" alt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kumimoji="1" 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</a:t>
                      </a:r>
                      <a:r>
                        <a:rPr kumimoji="1" lang="en-US" alt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12</a:t>
                      </a:r>
                      <a:r>
                        <a:rPr kumimoji="1"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（二）</a:t>
                      </a:r>
                      <a:endParaRPr lang="zh-TW" altLang="en-US" sz="20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20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一、四年級健康檢查</a:t>
                      </a:r>
                      <a:endParaRPr kumimoji="1" lang="zh-TW" altLang="zh-TW" sz="20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6737231"/>
                  </a:ext>
                </a:extLst>
              </a:tr>
              <a:tr h="48514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2000" b="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二</a:t>
                      </a:r>
                      <a:endParaRPr kumimoji="1" lang="zh-TW" altLang="en-US" sz="20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09.06</a:t>
                      </a:r>
                      <a:r>
                        <a:rPr lang="zh-TW" alt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五</a:t>
                      </a:r>
                      <a:r>
                        <a:rPr lang="zh-TW" alt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zh-TW" sz="20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班級親師會</a:t>
                      </a:r>
                      <a:endParaRPr kumimoji="1" lang="zh-TW" altLang="zh-TW" sz="20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zh-TW" altLang="en-US" sz="20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十九</a:t>
                      </a:r>
                      <a:endParaRPr lang="zh-TW" altLang="en-US" sz="2000" b="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altLang="zh-TW" sz="2000" b="1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01</a:t>
                      </a:r>
                      <a:r>
                        <a:rPr lang="en-US" sz="2000" b="1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</a:t>
                      </a:r>
                      <a:r>
                        <a:rPr lang="en-US" altLang="zh-TW" sz="2000" b="1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01</a:t>
                      </a:r>
                      <a:r>
                        <a:rPr lang="zh-TW" sz="2000" b="1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lang="zh-TW" altLang="en-US" sz="2000" b="1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三</a:t>
                      </a:r>
                      <a:r>
                        <a:rPr lang="zh-TW" sz="2000" b="1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000" b="1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元旦</a:t>
                      </a:r>
                      <a:r>
                        <a:rPr lang="zh-TW" altLang="en-US" sz="2000" b="1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放假</a:t>
                      </a:r>
                      <a:endParaRPr lang="zh-TW" altLang="zh-TW" sz="2000" b="1" kern="100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07603470"/>
                  </a:ext>
                </a:extLst>
              </a:tr>
              <a:tr h="43585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2000" b="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三</a:t>
                      </a:r>
                      <a:endParaRPr kumimoji="1" lang="zh-TW" altLang="en-US" sz="20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09.13</a:t>
                      </a:r>
                      <a:r>
                        <a:rPr kumimoji="1" lang="zh-TW" alt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kumimoji="1"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五）</a:t>
                      </a:r>
                      <a:endParaRPr kumimoji="1" lang="zh-TW" altLang="en-US" sz="20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20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家長代表大會</a:t>
                      </a:r>
                      <a:endParaRPr kumimoji="1" lang="zh-TW" sz="20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zh-TW" altLang="en-US" sz="20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二十</a:t>
                      </a: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01.09</a:t>
                      </a:r>
                      <a:r>
                        <a:rPr kumimoji="1" lang="zh-TW" alt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（四）</a:t>
                      </a:r>
                      <a:endParaRPr kumimoji="1" lang="zh-TW" altLang="en-US" sz="20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期末評量</a:t>
                      </a:r>
                      <a:endParaRPr lang="zh-TW" altLang="zh-TW" sz="2000" b="1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12569405"/>
                  </a:ext>
                </a:extLst>
              </a:tr>
              <a:tr h="53719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20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四</a:t>
                      </a:r>
                      <a:endParaRPr kumimoji="1" lang="zh-TW" altLang="zh-TW" sz="20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09.</a:t>
                      </a:r>
                      <a:r>
                        <a:rPr lang="en-US" altLang="zh-TW" sz="20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17</a:t>
                      </a:r>
                      <a:r>
                        <a:rPr lang="zh-TW" sz="20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lang="zh-TW" altLang="en-US" sz="20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二</a:t>
                      </a:r>
                      <a:r>
                        <a:rPr lang="zh-TW" sz="20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20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中秋節放假</a:t>
                      </a:r>
                      <a:endParaRPr kumimoji="1" lang="zh-TW" sz="2000" b="1" kern="100" dirty="0">
                        <a:solidFill>
                          <a:srgbClr val="FE4D2A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20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二十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01.10</a:t>
                      </a:r>
                      <a:r>
                        <a:rPr kumimoji="1" lang="zh-TW" alt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（五）</a:t>
                      </a:r>
                      <a:endParaRPr kumimoji="1" lang="zh-TW" altLang="en-US" sz="20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期末評量</a:t>
                      </a:r>
                      <a:endParaRPr lang="zh-TW" altLang="zh-TW" sz="2000" b="1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3246627"/>
                  </a:ext>
                </a:extLst>
              </a:tr>
              <a:tr h="61686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20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七</a:t>
                      </a:r>
                      <a:endParaRPr kumimoji="1" lang="zh-TW" altLang="zh-TW" sz="20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kumimoji="1" lang="en-US" altLang="zh-TW" sz="20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10.10</a:t>
                      </a:r>
                      <a:r>
                        <a:rPr kumimoji="1" lang="zh-TW" altLang="zh-TW" sz="20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kumimoji="1" lang="zh-TW" altLang="en-US" sz="20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四</a:t>
                      </a:r>
                      <a:r>
                        <a:rPr kumimoji="1" lang="zh-TW" altLang="zh-TW" sz="20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  <a:endParaRPr lang="zh-TW" sz="2000" b="1" kern="100" dirty="0">
                        <a:solidFill>
                          <a:srgbClr val="FE4D2A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zh-TW" sz="20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國慶日</a:t>
                      </a:r>
                      <a:r>
                        <a:rPr kumimoji="1" lang="zh-TW" altLang="en-US" sz="20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放假</a:t>
                      </a:r>
                      <a:endParaRPr kumimoji="1" lang="zh-TW" sz="2000" b="1" kern="100" dirty="0">
                        <a:solidFill>
                          <a:srgbClr val="FE4D2A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二十一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01.17</a:t>
                      </a:r>
                      <a:r>
                        <a:rPr kumimoji="1" lang="zh-TW" alt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（五）</a:t>
                      </a:r>
                      <a:endParaRPr kumimoji="1" lang="zh-TW" altLang="en-US" sz="20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課</a:t>
                      </a:r>
                      <a:r>
                        <a:rPr lang="zh-TW" alt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後</a:t>
                      </a:r>
                      <a:r>
                        <a:rPr lang="zh-TW" alt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照顧班結束</a:t>
                      </a:r>
                      <a:endParaRPr lang="zh-TW" altLang="zh-TW" sz="2000" b="1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746002157"/>
                  </a:ext>
                </a:extLst>
              </a:tr>
              <a:tr h="61686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zh-TW" altLang="en-US" sz="20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八</a:t>
                      </a:r>
                      <a:endParaRPr kumimoji="1" lang="zh-TW" sz="20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1</a:t>
                      </a:r>
                      <a:r>
                        <a:rPr kumimoji="1" lang="en-US" alt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0</a:t>
                      </a:r>
                      <a:r>
                        <a:rPr kumimoji="1" 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.19</a:t>
                      </a:r>
                      <a:r>
                        <a:rPr kumimoji="1"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（六）</a:t>
                      </a:r>
                      <a:endParaRPr kumimoji="1" lang="zh-TW" altLang="zh-TW" sz="2000" b="1" kern="100" dirty="0">
                        <a:solidFill>
                          <a:srgbClr val="FE4D2A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運動會</a:t>
                      </a:r>
                      <a:endParaRPr kumimoji="1" lang="zh-TW" altLang="en-US" sz="2000" b="1" kern="100" dirty="0">
                        <a:solidFill>
                          <a:srgbClr val="FE4D2A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20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二十二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01.20</a:t>
                      </a:r>
                      <a:r>
                        <a:rPr lang="zh-TW" altLang="en-US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</a:t>
                      </a:r>
                      <a:r>
                        <a:rPr lang="en-US" altLang="zh-TW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休</a:t>
                      </a:r>
                      <a:r>
                        <a:rPr lang="zh-TW" alt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業式</a:t>
                      </a:r>
                      <a:r>
                        <a:rPr lang="zh-TW" alt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（正常上課）</a:t>
                      </a:r>
                      <a:endParaRPr lang="zh-TW" altLang="zh-TW" sz="2000" b="1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7559927"/>
                  </a:ext>
                </a:extLst>
              </a:tr>
              <a:tr h="532443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zh-TW" altLang="en-US" sz="20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九</a:t>
                      </a:r>
                      <a:endParaRPr kumimoji="1" lang="zh-TW" sz="20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sz="20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1</a:t>
                      </a:r>
                      <a:r>
                        <a:rPr kumimoji="1" lang="en-US" altLang="zh-TW" sz="20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0</a:t>
                      </a:r>
                      <a:r>
                        <a:rPr kumimoji="1" lang="en-US" sz="20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.21</a:t>
                      </a:r>
                      <a:r>
                        <a:rPr kumimoji="1" lang="zh-TW" altLang="en-US" sz="20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（一）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2000" b="1" kern="100" dirty="0">
                          <a:solidFill>
                            <a:srgbClr val="FE4D2A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運動會補假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zh-TW" altLang="en-US" sz="20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en-US" sz="2000" b="1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01.2</a:t>
                      </a:r>
                      <a:r>
                        <a:rPr kumimoji="1" lang="en-US" altLang="zh-TW" sz="2000" b="1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kumimoji="1" lang="zh-TW" altLang="en-US" sz="2000" b="1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（二）</a:t>
                      </a:r>
                      <a:endParaRPr kumimoji="1" lang="zh-TW" altLang="en-US" sz="2000" b="1" kern="100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寒假開始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40349279"/>
                  </a:ext>
                </a:extLst>
              </a:tr>
              <a:tr h="61686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zh-TW" altLang="en-US" sz="20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十一</a:t>
                      </a:r>
                      <a:endParaRPr kumimoji="1" lang="zh-TW" sz="20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11.05</a:t>
                      </a:r>
                      <a:r>
                        <a:rPr kumimoji="1" lang="zh-TW" alt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kumimoji="1"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二</a:t>
                      </a:r>
                      <a:r>
                        <a:rPr kumimoji="1" lang="zh-TW" alt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  <a:endParaRPr kumimoji="1" lang="zh-TW" altLang="zh-TW" sz="20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期中評量</a:t>
                      </a:r>
                      <a:endParaRPr lang="en-US" altLang="zh-TW" sz="20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20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20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新生注音測驗</a:t>
                      </a:r>
                      <a:r>
                        <a:rPr lang="en-US" altLang="zh-TW" sz="20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sz="20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endParaRPr kumimoji="1" lang="zh-TW" altLang="en-US" sz="20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en-US" altLang="zh-TW" sz="2000" b="1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01.27</a:t>
                      </a:r>
                      <a:r>
                        <a:rPr kumimoji="1" lang="zh-TW" altLang="en-US" sz="2000" b="1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（一）</a:t>
                      </a:r>
                      <a:endParaRPr kumimoji="1" lang="zh-TW" altLang="en-US" sz="2000" b="1" kern="100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春節年假</a:t>
                      </a:r>
                      <a:r>
                        <a:rPr lang="en-US" altLang="zh-TW" sz="2000" b="1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(1/27~1/31)</a:t>
                      </a:r>
                      <a:endParaRPr lang="zh-TW" sz="2000" b="1" kern="100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68345411"/>
                  </a:ext>
                </a:extLst>
              </a:tr>
              <a:tr h="435856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zh-TW" altLang="en-US" sz="20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十一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11.06</a:t>
                      </a:r>
                      <a:r>
                        <a:rPr kumimoji="1" lang="zh-TW" alt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kumimoji="1"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三</a:t>
                      </a:r>
                      <a:r>
                        <a:rPr kumimoji="1" lang="zh-TW" alt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zh-TW" sz="20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期中評量</a:t>
                      </a:r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endParaRPr kumimoji="1" lang="zh-TW" altLang="en-US" sz="20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1"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02.1</a:t>
                      </a:r>
                      <a:r>
                        <a:rPr kumimoji="1" lang="en-US" alt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kumimoji="1" lang="zh-TW" alt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（二）</a:t>
                      </a:r>
                      <a:endParaRPr kumimoji="1" lang="zh-TW" altLang="en-US" sz="20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lang="en-US" alt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13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下開學日</a:t>
                      </a:r>
                      <a:endParaRPr lang="zh-TW" sz="2000" b="1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02028041"/>
                  </a:ext>
                </a:extLst>
              </a:tr>
            </a:tbl>
          </a:graphicData>
        </a:graphic>
      </p:graphicFrame>
      <p:sp>
        <p:nvSpPr>
          <p:cNvPr id="3" name="直排標題 1">
            <a:extLst>
              <a:ext uri="{FF2B5EF4-FFF2-40B4-BE49-F238E27FC236}">
                <a16:creationId xmlns:a16="http://schemas.microsoft.com/office/drawing/2014/main" id="{80E1F310-609B-495F-9662-BED664F7D81C}"/>
              </a:ext>
            </a:extLst>
          </p:cNvPr>
          <p:cNvSpPr txBox="1">
            <a:spLocks/>
          </p:cNvSpPr>
          <p:nvPr/>
        </p:nvSpPr>
        <p:spPr>
          <a:xfrm>
            <a:off x="10244702" y="1054705"/>
            <a:ext cx="1409965" cy="474859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上</a:t>
            </a:r>
            <a:endParaRPr lang="en-US" altLang="zh-TW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</a:t>
            </a:r>
            <a:endParaRPr lang="en-US" altLang="zh-TW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期</a:t>
            </a:r>
            <a:endParaRPr lang="en-US" altLang="zh-TW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重</a:t>
            </a:r>
            <a:endParaRPr lang="en-US" altLang="zh-TW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要</a:t>
            </a:r>
            <a:endParaRPr lang="en-US" altLang="zh-TW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行</a:t>
            </a:r>
            <a:endParaRPr lang="en-US" altLang="zh-TW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事</a:t>
            </a:r>
            <a:endParaRPr lang="zh-TW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3579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8C98D49F-FCD5-48BC-8942-CFC02BE7A8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19060" y="1207621"/>
            <a:ext cx="10353762" cy="1586380"/>
          </a:xfrm>
        </p:spPr>
        <p:txBody>
          <a:bodyPr>
            <a:normAutofit/>
          </a:bodyPr>
          <a:lstStyle/>
          <a:p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歡迎來到建德的大家庭</a:t>
            </a:r>
          </a:p>
        </p:txBody>
      </p:sp>
    </p:spTree>
    <p:extLst>
      <p:ext uri="{BB962C8B-B14F-4D97-AF65-F5344CB8AC3E}">
        <p14:creationId xmlns:p14="http://schemas.microsoft.com/office/powerpoint/2010/main" val="213729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TM04033921[[fn=大馬士革風]]</Template>
  <TotalTime>222</TotalTime>
  <Words>442</Words>
  <Application>Microsoft Office PowerPoint</Application>
  <PresentationFormat>寬螢幕</PresentationFormat>
  <Paragraphs>98</Paragraphs>
  <Slides>8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14" baseType="lpstr">
      <vt:lpstr>新細明體</vt:lpstr>
      <vt:lpstr>標楷體</vt:lpstr>
      <vt:lpstr>Arial</vt:lpstr>
      <vt:lpstr>Bookman Old Style</vt:lpstr>
      <vt:lpstr>Rockwell</vt:lpstr>
      <vt:lpstr>Damask</vt:lpstr>
      <vt:lpstr>113學年度新生家長座談會 教務處報告 </vt:lpstr>
      <vt:lpstr>學校概況</vt:lpstr>
      <vt:lpstr> 教學組組長</vt:lpstr>
      <vt:lpstr>設備組組長</vt:lpstr>
      <vt:lpstr>PowerPoint 簡報</vt:lpstr>
      <vt:lpstr>資訊組組長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112學年度新生家長座談會 教務處報告 </dc:title>
  <dc:creator>user</dc:creator>
  <cp:lastModifiedBy>user</cp:lastModifiedBy>
  <cp:revision>32</cp:revision>
  <dcterms:created xsi:type="dcterms:W3CDTF">2023-08-28T06:56:49Z</dcterms:created>
  <dcterms:modified xsi:type="dcterms:W3CDTF">2024-08-19T07:24:45Z</dcterms:modified>
</cp:coreProperties>
</file>