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59" r:id="rId3"/>
    <p:sldId id="294" r:id="rId4"/>
    <p:sldId id="258" r:id="rId5"/>
    <p:sldId id="288" r:id="rId6"/>
    <p:sldId id="292" r:id="rId7"/>
    <p:sldId id="289" r:id="rId8"/>
    <p:sldId id="290" r:id="rId9"/>
    <p:sldId id="291" r:id="rId10"/>
    <p:sldId id="293" r:id="rId11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7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1056" y="-3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42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016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69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46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135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634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818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502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05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285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39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860E-E215-48D8-9F3B-F949C9A680CD}" type="datetimeFigureOut">
              <a:rPr lang="zh-TW" altLang="en-US" smtClean="0"/>
              <a:t>2022/11/28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4BE51-2B78-4A8B-B716-4C7F4D8DEC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06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0" y="1"/>
            <a:ext cx="9906000" cy="6858000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等腰三角形 5"/>
          <p:cNvSpPr/>
          <p:nvPr/>
        </p:nvSpPr>
        <p:spPr>
          <a:xfrm>
            <a:off x="0" y="3429001"/>
            <a:ext cx="9906000" cy="3428999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26981" y="392969"/>
            <a:ext cx="808639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桃園市</a:t>
            </a:r>
            <a:r>
              <a:rPr lang="en-US" altLang="zh-TW" sz="28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111</a:t>
            </a:r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年創造力暨科學教育及資優教育嘉年華</a:t>
            </a:r>
            <a:endParaRPr lang="en-US" altLang="zh-TW" sz="2800" b="1" dirty="0">
              <a:solidFill>
                <a:schemeClr val="accent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活動地點：桃園市桃園區建德國民小學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桃園市桃園區延平路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265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號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活動時間：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111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星期六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上午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時至下午</a:t>
            </a:r>
            <a:r>
              <a:rPr lang="en-US" altLang="zh-TW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時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436836" y="1781504"/>
            <a:ext cx="4033344" cy="11035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6836" y="1686281"/>
            <a:ext cx="4033344" cy="1325563"/>
          </a:xfrm>
        </p:spPr>
        <p:txBody>
          <a:bodyPr/>
          <a:lstStyle/>
          <a:p>
            <a:pPr algn="ctr"/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活動介紹</a:t>
            </a:r>
          </a:p>
        </p:txBody>
      </p:sp>
    </p:spTree>
    <p:extLst>
      <p:ext uri="{BB962C8B-B14F-4D97-AF65-F5344CB8AC3E}">
        <p14:creationId xmlns:p14="http://schemas.microsoft.com/office/powerpoint/2010/main" val="1488854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6" name="矩形 5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活動基本要件</a:t>
              </a:r>
            </a:p>
          </p:txBody>
        </p:sp>
      </p:grpSp>
      <p:pic>
        <p:nvPicPr>
          <p:cNvPr id="9" name="Picture 2" descr="針地圖圖形圖標設計模板矢量圖, 地圖圖標, 別針圖標, 模板圖標向量圖案素材免費下載，PNG，EPS和AI素材下載- Pngtree | Marker  icon, Map icons, 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274" y="863574"/>
            <a:ext cx="1023257" cy="102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lock Icon Simple Vector Sign庫存向量圖（免版稅）580567903 | Shutterstock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548" y="1491134"/>
            <a:ext cx="1098707" cy="118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573057"/>
              </p:ext>
            </p:extLst>
          </p:nvPr>
        </p:nvGraphicFramePr>
        <p:xfrm>
          <a:off x="173429" y="2674357"/>
          <a:ext cx="4937760" cy="38676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7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0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407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項目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07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08:00-08:30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報到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07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08:30-09:00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迎賓表演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89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09:00-09:30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迎賓、主席暨貴賓致詞</a:t>
                      </a:r>
                      <a:endParaRPr lang="en-US" altLang="zh-TW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科學教育暨資優教育嘉年華啟動</a:t>
                      </a:r>
                      <a:endParaRPr lang="en-US" altLang="zh-TW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089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09:30-12:00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特色展演活動、創意闖關活動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407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12:00-13:00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中午休息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407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13:00-15:00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特色展演活動、創意闖關活動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407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微軟正黑體" pitchFamily="34" charset="-120"/>
                          <a:ea typeface="微軟正黑體" pitchFamily="34" charset="-120"/>
                        </a:rPr>
                        <a:t>15:00-15:30</a:t>
                      </a:r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微軟正黑體" pitchFamily="34" charset="-120"/>
                          <a:ea typeface="微軟正黑體" pitchFamily="34" charset="-120"/>
                        </a:rPr>
                        <a:t>閉幕與頒獎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7630" r="10376" b="52210"/>
          <a:stretch/>
        </p:blipFill>
        <p:spPr bwMode="auto">
          <a:xfrm rot="10800000">
            <a:off x="5223162" y="2674357"/>
            <a:ext cx="4561955" cy="328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本框 36"/>
          <p:cNvSpPr txBox="1"/>
          <p:nvPr/>
        </p:nvSpPr>
        <p:spPr>
          <a:xfrm>
            <a:off x="3061657" y="405189"/>
            <a:ext cx="6723460" cy="195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0485">
              <a:lnSpc>
                <a:spcPct val="200000"/>
              </a:lnSpc>
              <a:defRPr/>
            </a:pPr>
            <a:r>
              <a:rPr kumimoji="1" lang="en-US" altLang="zh-TW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 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 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年度科學教育暨資優教育嘉年華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defTabSz="880485">
              <a:lnSpc>
                <a:spcPct val="200000"/>
              </a:lnSpc>
              <a:defRPr/>
            </a:pPr>
            <a:r>
              <a:rPr kumimoji="1" lang="zh-TW" altLang="en-US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建德國小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桃園市桃園區延平路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265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defTabSz="880485">
              <a:lnSpc>
                <a:spcPct val="200000"/>
              </a:lnSpc>
              <a:defRPr/>
            </a:pP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星期六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8am~4pm</a:t>
            </a:r>
          </a:p>
        </p:txBody>
      </p:sp>
    </p:spTree>
    <p:extLst>
      <p:ext uri="{BB962C8B-B14F-4D97-AF65-F5344CB8AC3E}">
        <p14:creationId xmlns:p14="http://schemas.microsoft.com/office/powerpoint/2010/main" val="376720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345656"/>
              </p:ext>
            </p:extLst>
          </p:nvPr>
        </p:nvGraphicFramePr>
        <p:xfrm>
          <a:off x="273742" y="1439055"/>
          <a:ext cx="9379923" cy="51865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8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7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演出單位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節目類型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08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40~09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僑愛國小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迎賓活動序曲 </a:t>
                      </a: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原住民族傳統歌謠</a:t>
                      </a: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647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09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00~09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科學教育暨資優教育闖關啟動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1.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迎賓活動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舞龍舞獅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2.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介紹來賓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3.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主席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市長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致詞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4.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活動啟動</a:t>
                      </a:r>
                    </a:p>
                    <a:p>
                      <a:pPr marL="152400" indent="-152400"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5.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科學教育暨資優教育各項競賽之年度頒獎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09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后厝國小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舞龍舞獅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建德國小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拉丁舞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福豐國中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國樂團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美華國小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陀螺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同德國小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管樂、弦樂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50~12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摸彩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Arial Unicode MS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當日大獎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捷安特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FD806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腳踏車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摸彩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00~13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20395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午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休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息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埔心國小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24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節令鼓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武漢國小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有氧舞蹈體操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14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富林國小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布袋戲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14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建德國小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流行舞蹈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14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14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50~15</a:t>
                      </a:r>
                      <a:r>
                        <a:rPr lang="zh-TW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10235" indent="-3022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摸彩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Arial Unicode MS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當日大獎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捷安特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FD806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腳踏車</a:t>
                      </a: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r>
                        <a:rPr lang="zh-TW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摸彩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Arial Unicode MS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33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</a:t>
                      </a:r>
                      <a:endParaRPr lang="zh-TW" sz="1400" kern="10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00~15</a:t>
                      </a: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：</a:t>
                      </a: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閉幕及頒獎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Arial Unicode MS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10235" indent="-30226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 </a:t>
                      </a:r>
                      <a:endParaRPr lang="zh-TW" sz="1400" kern="100" dirty="0">
                        <a:effectLst/>
                        <a:latin typeface="微軟正黑體" pitchFamily="34" charset="-120"/>
                        <a:ea typeface="微軟正黑體" pitchFamily="34" charset="-120"/>
                        <a:cs typeface="Arial Unicode MS"/>
                      </a:endParaRPr>
                    </a:p>
                  </a:txBody>
                  <a:tcPr marL="14790" marR="1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6" name="矩形 5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活動基本要件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187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7" y="1364843"/>
            <a:ext cx="9052094" cy="486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7" name="矩形 6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場地配置圖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38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27" y="1175657"/>
            <a:ext cx="9052094" cy="486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6" name="矩形 5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場地配置圖</a:t>
              </a: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229405" y="4888707"/>
            <a:ext cx="2620833" cy="1200975"/>
            <a:chOff x="5229405" y="4888707"/>
            <a:chExt cx="2620833" cy="120097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9405" y="4888707"/>
              <a:ext cx="1693733" cy="1200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" name="群組 11"/>
            <p:cNvGrpSpPr/>
            <p:nvPr/>
          </p:nvGrpSpPr>
          <p:grpSpPr>
            <a:xfrm>
              <a:off x="6728906" y="5232374"/>
              <a:ext cx="1121332" cy="792497"/>
              <a:chOff x="7060972" y="5295787"/>
              <a:chExt cx="1121332" cy="792497"/>
            </a:xfrm>
          </p:grpSpPr>
          <p:sp>
            <p:nvSpPr>
              <p:cNvPr id="13" name="圓角矩形 12"/>
              <p:cNvSpPr/>
              <p:nvPr/>
            </p:nvSpPr>
            <p:spPr>
              <a:xfrm>
                <a:off x="7289572" y="5473429"/>
                <a:ext cx="892732" cy="614855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報到</a:t>
                </a:r>
              </a:p>
            </p:txBody>
          </p:sp>
          <p:sp>
            <p:nvSpPr>
              <p:cNvPr id="14" name="橢圓 13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1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1800376" y="383160"/>
            <a:ext cx="7480258" cy="3466491"/>
            <a:chOff x="1800376" y="383160"/>
            <a:chExt cx="7480258" cy="3466491"/>
          </a:xfrm>
        </p:grpSpPr>
        <p:grpSp>
          <p:nvGrpSpPr>
            <p:cNvPr id="16" name="群組 15"/>
            <p:cNvGrpSpPr/>
            <p:nvPr/>
          </p:nvGrpSpPr>
          <p:grpSpPr>
            <a:xfrm>
              <a:off x="4150115" y="383160"/>
              <a:ext cx="3848257" cy="680335"/>
              <a:chOff x="7060972" y="5295787"/>
              <a:chExt cx="3848257" cy="680335"/>
            </a:xfrm>
          </p:grpSpPr>
          <p:sp>
            <p:nvSpPr>
              <p:cNvPr id="29" name="圓角矩形 28"/>
              <p:cNvSpPr/>
              <p:nvPr/>
            </p:nvSpPr>
            <p:spPr>
              <a:xfrm>
                <a:off x="7289571" y="5473430"/>
                <a:ext cx="3619658" cy="502692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1.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闖關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(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每一區域皆要闖關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)</a:t>
                </a:r>
              </a:p>
            </p:txBody>
          </p:sp>
          <p:sp>
            <p:nvSpPr>
              <p:cNvPr id="30" name="橢圓 29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2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群組 16"/>
            <p:cNvGrpSpPr/>
            <p:nvPr/>
          </p:nvGrpSpPr>
          <p:grpSpPr>
            <a:xfrm>
              <a:off x="1800376" y="1220026"/>
              <a:ext cx="1195072" cy="2629625"/>
              <a:chOff x="1800376" y="1220026"/>
              <a:chExt cx="1195072" cy="262962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800376" y="1592317"/>
                <a:ext cx="1195072" cy="2257334"/>
              </a:xfrm>
              <a:prstGeom prst="rect">
                <a:avLst/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800376" y="1220026"/>
                <a:ext cx="1195072" cy="372291"/>
              </a:xfrm>
              <a:prstGeom prst="rect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latin typeface="微軟正黑體" pitchFamily="34" charset="-120"/>
                    <a:ea typeface="微軟正黑體" pitchFamily="34" charset="-120"/>
                  </a:rPr>
                  <a:t>科學城市</a:t>
                </a:r>
              </a:p>
            </p:txBody>
          </p:sp>
        </p:grpSp>
        <p:grpSp>
          <p:nvGrpSpPr>
            <p:cNvPr id="18" name="群組 17"/>
            <p:cNvGrpSpPr/>
            <p:nvPr/>
          </p:nvGrpSpPr>
          <p:grpSpPr>
            <a:xfrm>
              <a:off x="3183643" y="1220026"/>
              <a:ext cx="2045762" cy="2629625"/>
              <a:chOff x="1800376" y="1220026"/>
              <a:chExt cx="1195072" cy="262962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800376" y="1592317"/>
                <a:ext cx="1195072" cy="2257334"/>
              </a:xfrm>
              <a:prstGeom prst="rect">
                <a:avLst/>
              </a:prstGeom>
              <a:noFill/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800376" y="1220026"/>
                <a:ext cx="1195072" cy="372291"/>
              </a:xfrm>
              <a:prstGeom prst="rect">
                <a:avLst/>
              </a:prstGeom>
              <a:solidFill>
                <a:schemeClr val="accent4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latin typeface="微軟正黑體" pitchFamily="34" charset="-120"/>
                    <a:ea typeface="微軟正黑體" pitchFamily="34" charset="-120"/>
                  </a:rPr>
                  <a:t>挑戰資優</a:t>
                </a:r>
              </a:p>
            </p:txBody>
          </p:sp>
        </p:grpSp>
        <p:grpSp>
          <p:nvGrpSpPr>
            <p:cNvPr id="19" name="群組 18"/>
            <p:cNvGrpSpPr/>
            <p:nvPr/>
          </p:nvGrpSpPr>
          <p:grpSpPr>
            <a:xfrm>
              <a:off x="5053328" y="1220026"/>
              <a:ext cx="1195072" cy="2629625"/>
              <a:chOff x="1800376" y="1220026"/>
              <a:chExt cx="1195072" cy="262962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800376" y="1592317"/>
                <a:ext cx="1195072" cy="2257334"/>
              </a:xfrm>
              <a:prstGeom prst="rect">
                <a:avLst/>
              </a:prstGeom>
              <a:noFill/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800376" y="1220026"/>
                <a:ext cx="1195072" cy="372291"/>
              </a:xfrm>
              <a:prstGeom prst="rect">
                <a:avLst/>
              </a:prstGeom>
              <a:solidFill>
                <a:srgbClr val="00B050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latin typeface="微軟正黑體" pitchFamily="34" charset="-120"/>
                    <a:ea typeface="微軟正黑體" pitchFamily="34" charset="-120"/>
                  </a:rPr>
                  <a:t>探索科學</a:t>
                </a: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7159422" y="1739554"/>
              <a:ext cx="2121212" cy="2110097"/>
              <a:chOff x="1800376" y="1220026"/>
              <a:chExt cx="1195072" cy="2110097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800376" y="1592317"/>
                <a:ext cx="1195072" cy="1737806"/>
              </a:xfrm>
              <a:prstGeom prst="rect">
                <a:avLst/>
              </a:prstGeom>
              <a:noFill/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800376" y="1220026"/>
                <a:ext cx="1195072" cy="372291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latin typeface="微軟正黑體" pitchFamily="34" charset="-120"/>
                    <a:ea typeface="微軟正黑體" pitchFamily="34" charset="-120"/>
                  </a:rPr>
                  <a:t>創客我最型</a:t>
                </a:r>
              </a:p>
            </p:txBody>
          </p:sp>
        </p:grpSp>
      </p:grpSp>
      <p:grpSp>
        <p:nvGrpSpPr>
          <p:cNvPr id="31" name="群組 30"/>
          <p:cNvGrpSpPr/>
          <p:nvPr/>
        </p:nvGrpSpPr>
        <p:grpSpPr>
          <a:xfrm>
            <a:off x="259115" y="2829589"/>
            <a:ext cx="5072564" cy="2220275"/>
            <a:chOff x="259115" y="2829589"/>
            <a:chExt cx="5072564" cy="2220275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134" y="3933733"/>
              <a:ext cx="2230721" cy="1116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3" name="群組 32"/>
            <p:cNvGrpSpPr/>
            <p:nvPr/>
          </p:nvGrpSpPr>
          <p:grpSpPr>
            <a:xfrm>
              <a:off x="259115" y="2829589"/>
              <a:ext cx="4524931" cy="1043431"/>
              <a:chOff x="7060972" y="5295787"/>
              <a:chExt cx="4524931" cy="1043431"/>
            </a:xfrm>
          </p:grpSpPr>
          <p:sp>
            <p:nvSpPr>
              <p:cNvPr id="36" name="圓角矩形 35"/>
              <p:cNvSpPr/>
              <p:nvPr/>
            </p:nvSpPr>
            <p:spPr>
              <a:xfrm>
                <a:off x="7289571" y="5473429"/>
                <a:ext cx="4296332" cy="865789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1.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人氣票選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(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填寫喜愛攤位編號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)</a:t>
                </a:r>
              </a:p>
              <a:p>
                <a:pPr algn="ctr"/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2.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闖關卡兌換贈品</a:t>
                </a:r>
                <a:endParaRPr lang="en-US" altLang="zh-TW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/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3.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投遞摸彩聯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(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預定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11:30/15:00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各一次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)</a:t>
                </a:r>
                <a:endParaRPr lang="zh-TW" altLang="en-US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37" name="橢圓 36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3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4" name="Picture 4" descr="指定如玉姐- GC贈物網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814" y="3211952"/>
              <a:ext cx="442203" cy="442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066" y="3263189"/>
              <a:ext cx="821613" cy="822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群組 37"/>
          <p:cNvGrpSpPr/>
          <p:nvPr/>
        </p:nvGrpSpPr>
        <p:grpSpPr>
          <a:xfrm>
            <a:off x="754562" y="5524387"/>
            <a:ext cx="4166311" cy="1130589"/>
            <a:chOff x="754562" y="5524387"/>
            <a:chExt cx="4166311" cy="1130589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562" y="5524387"/>
              <a:ext cx="1656528" cy="1130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0" name="群組 39"/>
            <p:cNvGrpSpPr/>
            <p:nvPr/>
          </p:nvGrpSpPr>
          <p:grpSpPr>
            <a:xfrm>
              <a:off x="2517279" y="5844435"/>
              <a:ext cx="2403594" cy="792497"/>
              <a:chOff x="7060972" y="5295787"/>
              <a:chExt cx="2403594" cy="792497"/>
            </a:xfrm>
          </p:grpSpPr>
          <p:sp>
            <p:nvSpPr>
              <p:cNvPr id="41" name="圓角矩形 40"/>
              <p:cNvSpPr/>
              <p:nvPr/>
            </p:nvSpPr>
            <p:spPr>
              <a:xfrm>
                <a:off x="7289572" y="5473429"/>
                <a:ext cx="2174994" cy="614855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打卡牆拍照留念</a:t>
                </a:r>
              </a:p>
            </p:txBody>
          </p:sp>
          <p:sp>
            <p:nvSpPr>
              <p:cNvPr id="42" name="橢圓 41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4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168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131127" y="2368870"/>
            <a:ext cx="9643747" cy="4166042"/>
            <a:chOff x="585341" y="1510432"/>
            <a:chExt cx="8735319" cy="5024480"/>
          </a:xfrm>
        </p:grpSpPr>
        <p:sp>
          <p:nvSpPr>
            <p:cNvPr id="5" name="矩形 4"/>
            <p:cNvSpPr/>
            <p:nvPr/>
          </p:nvSpPr>
          <p:spPr>
            <a:xfrm>
              <a:off x="585341" y="2761306"/>
              <a:ext cx="8735319" cy="1537855"/>
            </a:xfrm>
            <a:prstGeom prst="rect">
              <a:avLst/>
            </a:prstGeom>
            <a:solidFill>
              <a:srgbClr val="FBE0D7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TW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itchFamily="34" charset="-120"/>
                  <a:ea typeface="微軟正黑體" pitchFamily="34" charset="-120"/>
                </a:rPr>
                <a:t>跑道</a:t>
              </a: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649287" y="3084576"/>
              <a:ext cx="86318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 6"/>
            <p:cNvCxnSpPr/>
            <p:nvPr/>
          </p:nvCxnSpPr>
          <p:spPr>
            <a:xfrm>
              <a:off x="649287" y="3328416"/>
              <a:ext cx="86318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/>
            <p:cNvCxnSpPr/>
            <p:nvPr/>
          </p:nvCxnSpPr>
          <p:spPr>
            <a:xfrm>
              <a:off x="649287" y="3572256"/>
              <a:ext cx="86318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649287" y="3816096"/>
              <a:ext cx="86318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>
              <a:off x="649287" y="4059936"/>
              <a:ext cx="86318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2843526" y="4757104"/>
              <a:ext cx="4218948" cy="17778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12" name="圓角化同側角落矩形 11"/>
            <p:cNvSpPr/>
            <p:nvPr/>
          </p:nvSpPr>
          <p:spPr>
            <a:xfrm>
              <a:off x="3873000" y="4578152"/>
              <a:ext cx="2160000" cy="720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43000" y="3678152"/>
              <a:ext cx="1620000" cy="1620000"/>
            </a:xfrm>
            <a:prstGeom prst="rect">
              <a:avLst/>
            </a:prstGeom>
            <a:solidFill>
              <a:srgbClr val="C00000">
                <a:alpha val="4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latin typeface="微軟正黑體" pitchFamily="34" charset="-120"/>
                  <a:ea typeface="微軟正黑體" pitchFamily="34" charset="-120"/>
                </a:rPr>
                <a:t>舞台</a:t>
              </a:r>
              <a:endParaRPr lang="en-US" altLang="zh-TW" sz="3600" b="1" dirty="0"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en-US" altLang="zh-TW" sz="3600" b="1" dirty="0"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3600" b="1" dirty="0">
                  <a:latin typeface="微軟正黑體" pitchFamily="34" charset="-120"/>
                  <a:ea typeface="微軟正黑體" pitchFamily="34" charset="-120"/>
                </a:rPr>
                <a:t>*</a:t>
              </a:r>
              <a:r>
                <a:rPr lang="en-US" altLang="zh-TW" sz="3600" b="1" dirty="0">
                  <a:latin typeface="微軟正黑體" pitchFamily="34" charset="-120"/>
                  <a:ea typeface="微軟正黑體" pitchFamily="34" charset="-120"/>
                </a:rPr>
                <a:t>9M</a:t>
              </a:r>
              <a:endParaRPr lang="zh-TW" altLang="en-US" sz="36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413000" y="5262728"/>
              <a:ext cx="108000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15" name="橢圓 14"/>
            <p:cNvSpPr/>
            <p:nvPr/>
          </p:nvSpPr>
          <p:spPr>
            <a:xfrm>
              <a:off x="3667201" y="4757104"/>
              <a:ext cx="180000" cy="180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16" name="橢圓 15"/>
            <p:cNvSpPr/>
            <p:nvPr/>
          </p:nvSpPr>
          <p:spPr>
            <a:xfrm>
              <a:off x="6007201" y="4757104"/>
              <a:ext cx="180000" cy="180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2253000" y="1510432"/>
              <a:ext cx="5400000" cy="1080000"/>
              <a:chOff x="1939313" y="1358041"/>
              <a:chExt cx="5400000" cy="1080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" name="矩形 22"/>
              <p:cNvSpPr/>
              <p:nvPr/>
            </p:nvSpPr>
            <p:spPr>
              <a:xfrm>
                <a:off x="1939313" y="1358041"/>
                <a:ext cx="1080000" cy="1080000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40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3019313" y="1358041"/>
                <a:ext cx="1080000" cy="1080000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觀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4099313" y="1358041"/>
                <a:ext cx="1080000" cy="1080000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禮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79313" y="1358041"/>
                <a:ext cx="1080000" cy="1080000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區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259313" y="1358041"/>
                <a:ext cx="1080000" cy="1080000"/>
              </a:xfrm>
              <a:prstGeom prst="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40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2843526" y="5334728"/>
              <a:ext cx="1029474" cy="1200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6033000" y="5334728"/>
              <a:ext cx="1029474" cy="1200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2979200" y="4843797"/>
              <a:ext cx="678375" cy="390298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TW" altLang="en-US" sz="11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表演團體</a:t>
              </a:r>
              <a:endParaRPr lang="en-US" altLang="zh-TW" sz="11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sz="11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預備區</a:t>
              </a: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6083664" y="4993113"/>
              <a:ext cx="332799" cy="236967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TW" sz="11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PA</a:t>
              </a:r>
              <a:endParaRPr lang="zh-TW" altLang="en-US" sz="11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6471323" y="4993112"/>
              <a:ext cx="422824" cy="236967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TW" altLang="en-US" sz="1100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醫護</a:t>
              </a:r>
            </a:p>
          </p:txBody>
        </p:sp>
      </p:grpSp>
      <p:sp>
        <p:nvSpPr>
          <p:cNvPr id="28" name="向右箭號 27"/>
          <p:cNvSpPr/>
          <p:nvPr/>
        </p:nvSpPr>
        <p:spPr>
          <a:xfrm>
            <a:off x="3611710" y="4883373"/>
            <a:ext cx="428915" cy="261610"/>
          </a:xfrm>
          <a:prstGeom prst="rightArrow">
            <a:avLst/>
          </a:prstGeom>
          <a:solidFill>
            <a:srgbClr val="F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9" name="群組 28"/>
          <p:cNvGrpSpPr/>
          <p:nvPr/>
        </p:nvGrpSpPr>
        <p:grpSpPr>
          <a:xfrm>
            <a:off x="6629221" y="793382"/>
            <a:ext cx="1177789" cy="680335"/>
            <a:chOff x="4150115" y="383160"/>
            <a:chExt cx="1177789" cy="680335"/>
          </a:xfrm>
        </p:grpSpPr>
        <p:sp>
          <p:nvSpPr>
            <p:cNvPr id="30" name="圓角矩形 29"/>
            <p:cNvSpPr/>
            <p:nvPr/>
          </p:nvSpPr>
          <p:spPr>
            <a:xfrm>
              <a:off x="4378714" y="560803"/>
              <a:ext cx="949190" cy="502692"/>
            </a:xfrm>
            <a:prstGeom prst="roundRect">
              <a:avLst/>
            </a:prstGeom>
            <a:solidFill>
              <a:srgbClr val="EE808D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上台</a:t>
              </a:r>
              <a:endParaRPr lang="en-US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1" name="橢圓 30"/>
            <p:cNvSpPr/>
            <p:nvPr/>
          </p:nvSpPr>
          <p:spPr>
            <a:xfrm>
              <a:off x="4150115" y="383160"/>
              <a:ext cx="457200" cy="457200"/>
            </a:xfrm>
            <a:prstGeom prst="ellipse">
              <a:avLst/>
            </a:prstGeom>
            <a:solidFill>
              <a:srgbClr val="FE4CBE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bg1"/>
                  </a:solidFill>
                </a:rPr>
                <a:t>2</a:t>
              </a:r>
              <a:endParaRPr lang="zh-TW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4477856" y="793382"/>
            <a:ext cx="1951093" cy="680335"/>
            <a:chOff x="4150115" y="383160"/>
            <a:chExt cx="1951093" cy="680335"/>
          </a:xfrm>
        </p:grpSpPr>
        <p:sp>
          <p:nvSpPr>
            <p:cNvPr id="33" name="圓角矩形 32"/>
            <p:cNvSpPr/>
            <p:nvPr/>
          </p:nvSpPr>
          <p:spPr>
            <a:xfrm>
              <a:off x="4378714" y="560803"/>
              <a:ext cx="1722494" cy="502692"/>
            </a:xfrm>
            <a:prstGeom prst="roundRect">
              <a:avLst/>
            </a:prstGeom>
            <a:solidFill>
              <a:srgbClr val="EE808D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繳交音樂檔</a:t>
              </a:r>
              <a:endParaRPr lang="en-US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4" name="橢圓 33"/>
            <p:cNvSpPr/>
            <p:nvPr/>
          </p:nvSpPr>
          <p:spPr>
            <a:xfrm>
              <a:off x="4150115" y="383160"/>
              <a:ext cx="457200" cy="457200"/>
            </a:xfrm>
            <a:prstGeom prst="ellipse">
              <a:avLst/>
            </a:prstGeom>
            <a:solidFill>
              <a:srgbClr val="FE4CBE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bg1"/>
                  </a:solidFill>
                </a:rPr>
                <a:t>1</a:t>
              </a:r>
              <a:endParaRPr lang="zh-TW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8137780" y="793382"/>
            <a:ext cx="1177789" cy="680335"/>
            <a:chOff x="4150115" y="383160"/>
            <a:chExt cx="1177789" cy="680335"/>
          </a:xfrm>
        </p:grpSpPr>
        <p:sp>
          <p:nvSpPr>
            <p:cNvPr id="36" name="圓角矩形 35"/>
            <p:cNvSpPr/>
            <p:nvPr/>
          </p:nvSpPr>
          <p:spPr>
            <a:xfrm>
              <a:off x="4378714" y="560803"/>
              <a:ext cx="949190" cy="502692"/>
            </a:xfrm>
            <a:prstGeom prst="roundRect">
              <a:avLst/>
            </a:prstGeom>
            <a:solidFill>
              <a:srgbClr val="EE808D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rPr>
                <a:t>下台</a:t>
              </a:r>
              <a:endParaRPr lang="en-US" altLang="zh-TW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37" name="橢圓 36"/>
            <p:cNvSpPr/>
            <p:nvPr/>
          </p:nvSpPr>
          <p:spPr>
            <a:xfrm>
              <a:off x="4150115" y="383160"/>
              <a:ext cx="457200" cy="457200"/>
            </a:xfrm>
            <a:prstGeom prst="ellipse">
              <a:avLst/>
            </a:prstGeom>
            <a:solidFill>
              <a:srgbClr val="FE4CBE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bg1"/>
                  </a:solidFill>
                </a:rPr>
                <a:t>3</a:t>
              </a:r>
              <a:endParaRPr lang="zh-TW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31127" y="1547421"/>
            <a:ext cx="973845" cy="171693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活動中心</a:t>
            </a:r>
          </a:p>
        </p:txBody>
      </p:sp>
      <p:sp>
        <p:nvSpPr>
          <p:cNvPr id="39" name="橢圓 38"/>
          <p:cNvSpPr/>
          <p:nvPr/>
        </p:nvSpPr>
        <p:spPr>
          <a:xfrm>
            <a:off x="6258951" y="4561407"/>
            <a:ext cx="252000" cy="252000"/>
          </a:xfrm>
          <a:prstGeom prst="ellipse">
            <a:avLst/>
          </a:prstGeom>
          <a:solidFill>
            <a:srgbClr val="FE4CB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</a:rPr>
              <a:t>1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向右箭號 39"/>
          <p:cNvSpPr/>
          <p:nvPr/>
        </p:nvSpPr>
        <p:spPr>
          <a:xfrm rot="5400000">
            <a:off x="5568088" y="5066973"/>
            <a:ext cx="428915" cy="261610"/>
          </a:xfrm>
          <a:prstGeom prst="rightArrow">
            <a:avLst/>
          </a:prstGeom>
          <a:solidFill>
            <a:srgbClr val="F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/>
          <p:cNvSpPr/>
          <p:nvPr/>
        </p:nvSpPr>
        <p:spPr>
          <a:xfrm>
            <a:off x="3700167" y="4645806"/>
            <a:ext cx="252000" cy="252000"/>
          </a:xfrm>
          <a:prstGeom prst="ellipse">
            <a:avLst/>
          </a:prstGeom>
          <a:solidFill>
            <a:srgbClr val="FE4CB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</a:rPr>
              <a:t>2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橢圓 41"/>
          <p:cNvSpPr/>
          <p:nvPr/>
        </p:nvSpPr>
        <p:spPr>
          <a:xfrm>
            <a:off x="5651740" y="4687407"/>
            <a:ext cx="252000" cy="252000"/>
          </a:xfrm>
          <a:prstGeom prst="ellipse">
            <a:avLst/>
          </a:prstGeom>
          <a:solidFill>
            <a:srgbClr val="FE4CB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</a:rPr>
              <a:t>3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文字方塊 42"/>
          <p:cNvSpPr txBox="1"/>
          <p:nvPr/>
        </p:nvSpPr>
        <p:spPr>
          <a:xfrm>
            <a:off x="704862" y="1547421"/>
            <a:ext cx="400110" cy="182357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展演團隊休息準備區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4488860" y="335229"/>
            <a:ext cx="16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表演團體動線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: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47" name="矩形 46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舞台表演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60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877360"/>
              </p:ext>
            </p:extLst>
          </p:nvPr>
        </p:nvGraphicFramePr>
        <p:xfrm>
          <a:off x="3926302" y="3134158"/>
          <a:ext cx="2738438" cy="348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54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一、探索科學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(15)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2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學校名稱</a:t>
                      </a:r>
                      <a:b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負責單位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關名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大園國小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大園翱翔天際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大忠國小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氣撼山河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北門國小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力爭上游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建德國小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擋不住的吸引力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忠貞國小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沙裡乾坤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復旦國小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「數」光乍現玩數學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文昌國中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多多射手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竹圍國小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科普閱讀列車進站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楊梅國中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建橋工坊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青埔國小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猜拳機器人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八德國中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廚房英文英起來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中埔國小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創意光學壓克力鑰匙圈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圳頭國小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以杯換物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64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仁善國小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光之美色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平興國中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FOOSBALL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彈彈棋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18158"/>
              </p:ext>
            </p:extLst>
          </p:nvPr>
        </p:nvGraphicFramePr>
        <p:xfrm>
          <a:off x="6783324" y="3741909"/>
          <a:ext cx="2807293" cy="2889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67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二、創客我最型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(12)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90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學校名稱</a:t>
                      </a:r>
                      <a:b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負責單位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關名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1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16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樂善國小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樂善樂逃逃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_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古文明探險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1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成功國小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神奇射手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文華國小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創意玩積木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同德國中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跑跑機器人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mBot)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大崗國中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玻璃蜘蛛網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仁和國小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「數」燃起勁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仁和國小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掌中遊戲玩中學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仁和國小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奔跑吧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~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程小奔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224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建國國小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水火箭九宮格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43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介壽國小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泰雅陷阱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68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永順國小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宇宙的中心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45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光明國中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VEX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機器人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8301" marR="8301" marT="8301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11" name="群組 10">
            <a:extLst>
              <a:ext uri="{FF2B5EF4-FFF2-40B4-BE49-F238E27FC236}">
                <a16:creationId xmlns:a16="http://schemas.microsoft.com/office/drawing/2014/main" id="{E1D5C150-287F-6524-A30A-D139EB420572}"/>
              </a:ext>
            </a:extLst>
          </p:cNvPr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23A21DE-F67C-3BF1-5E3C-0037746EF596}"/>
                </a:ext>
              </a:extLst>
            </p:cNvPr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FDF9690-0499-FF71-0FA1-528E75E5A37A}"/>
                </a:ext>
              </a:extLst>
            </p:cNvPr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標題 1">
              <a:extLst>
                <a:ext uri="{FF2B5EF4-FFF2-40B4-BE49-F238E27FC236}">
                  <a16:creationId xmlns:a16="http://schemas.microsoft.com/office/drawing/2014/main" id="{EC8C7316-194F-E5DD-D048-63C834AFEC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其他資料</a:t>
              </a:r>
            </a:p>
          </p:txBody>
        </p: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0AD40154-F408-0DF3-5017-151771BD2014}"/>
              </a:ext>
            </a:extLst>
          </p:cNvPr>
          <p:cNvSpPr txBox="1"/>
          <p:nvPr/>
        </p:nvSpPr>
        <p:spPr>
          <a:xfrm>
            <a:off x="428886" y="1229415"/>
            <a:ext cx="5010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啟動儀式說明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按下按鈕啟動。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七彩魔方開始運轉發光即啟動。</a:t>
            </a:r>
          </a:p>
        </p:txBody>
      </p:sp>
      <p:pic>
        <p:nvPicPr>
          <p:cNvPr id="16" name="Picture 3" descr="Y:\創造力\22-啟動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03" y="104603"/>
            <a:ext cx="4335431" cy="264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0AD40154-F408-0DF3-5017-151771BD2014}"/>
              </a:ext>
            </a:extLst>
          </p:cNvPr>
          <p:cNvSpPr txBox="1"/>
          <p:nvPr/>
        </p:nvSpPr>
        <p:spPr>
          <a:xfrm>
            <a:off x="428886" y="3147553"/>
            <a:ext cx="5010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設攤單位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闖關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):</a:t>
            </a: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一、探索科學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(15)</a:t>
            </a:r>
          </a:p>
          <a:p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二、創客我最型</a:t>
            </a:r>
            <a:r>
              <a:rPr lang="en-US" altLang="zh-TW" sz="2000" dirty="0">
                <a:latin typeface="微軟正黑體" pitchFamily="34" charset="-120"/>
                <a:ea typeface="微軟正黑體" pitchFamily="34" charset="-120"/>
              </a:rPr>
              <a:t>(12)</a:t>
            </a:r>
            <a:endParaRPr lang="en-US" altLang="zh-TW" sz="2000" dirty="0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三、挑戰資優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(28)</a:t>
            </a: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四、科學城市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(18)</a:t>
            </a: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五、最佳人氣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540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101443"/>
              </p:ext>
            </p:extLst>
          </p:nvPr>
        </p:nvGraphicFramePr>
        <p:xfrm>
          <a:off x="6171072" y="215483"/>
          <a:ext cx="3629225" cy="6147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726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三、挑戰資優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(28)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1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學校名稱</a:t>
                      </a:r>
                      <a:b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負責單位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關名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桃園市資優教育</a:t>
                      </a:r>
                      <a:endParaRPr lang="en-US" altLang="zh-TW" sz="1200" u="none" strike="noStrike" dirty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資源中心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武陵高中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做伙來</a:t>
                      </a:r>
                      <a:r>
                        <a:rPr lang="en-US" altLang="zh-TW" sz="1200" u="none" strike="noStrike" dirty="0" err="1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si'k-sāi</a:t>
                      </a:r>
                      <a:endParaRPr lang="en-US" altLang="zh-TW" sz="1200" u="none" strike="noStrike" dirty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桃園資優教育資源中心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青溪國小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三角形難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義興國小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連鎖通路樂園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福豐國中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夢幻水晶球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青埔國中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超級像像像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建國國中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炫目之光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建國國中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DIY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瓶蓋超人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經國國中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飛行甜甜圈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大有國中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動力來拼車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大有國中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科學洞洞樂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會稽國中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配配珠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-</a:t>
                      </a:r>
                      <a:r>
                        <a:rPr 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poly density bottle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39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龜山國中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來”析”白粉吧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!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平鎮國中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威鎮江湖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平鎮國中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威鎮江湖 二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42</a:t>
                      </a:r>
                      <a:endParaRPr lang="en-US" altLang="zh-TW" sz="1200" b="0" i="0" u="none" strike="noStrike">
                        <a:solidFill>
                          <a:srgbClr val="FF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東興國中</a:t>
                      </a:r>
                      <a:endParaRPr lang="zh-TW" altLang="en-US" sz="1200" b="0" i="0" u="none" strike="noStrike">
                        <a:solidFill>
                          <a:srgbClr val="FF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能量從哪來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?</a:t>
                      </a:r>
                      <a:endParaRPr lang="en-US" altLang="zh-TW" sz="1200" b="0" i="0" u="none" strike="noStrike">
                        <a:solidFill>
                          <a:srgbClr val="FF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中壢國中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水往低處流，球往高處滾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?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999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中壢國中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磨出好聲音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西門國小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解謎工作室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986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山豐國小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玩豐不停學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11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中興國中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四骰四色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•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智謎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7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中興國中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電路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•</a:t>
                      </a:r>
                      <a:r>
                        <a:rPr 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Yes or No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91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49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文昌國中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聽畫字彙力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2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龍潭國中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眼明手快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平興國中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登月迷宮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桃園國中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我有「懼高症」 色彩密碼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青溪國中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創意立體魔方與翻杯問題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石門國中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登陸月球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光明國中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磁浮</a:t>
                      </a:r>
                      <a:r>
                        <a:rPr 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GOGOGO!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5325" marR="5325" marT="5325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922877"/>
              </p:ext>
            </p:extLst>
          </p:nvPr>
        </p:nvGraphicFramePr>
        <p:xfrm>
          <a:off x="207193" y="1330453"/>
          <a:ext cx="5859443" cy="4191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7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5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四、科學城市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(18)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學校名稱</a:t>
                      </a:r>
                      <a:b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負責單位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關名</a:t>
                      </a:r>
                      <a:endParaRPr lang="zh-TW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澎湖科技大學 水產養殖系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探索美麗的海洋花園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國立屏東科技大學材料工程系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航太及生醫材料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鈦合金的應用與體驗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空軍軍官學校航空太空工程學系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飛上青天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59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黎明技術學院 數位多媒體系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當童玩遇見科學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~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雷射竹槍</a:t>
                      </a:r>
                      <a:endParaRPr lang="en-US" altLang="zh-TW" sz="1200" u="none" strike="noStrike" dirty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國科會計畫衍生成果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國立嘉義大學食農產業及科普菁英教研中心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防疫大小事 病毒有多大、長怎樣</a:t>
                      </a:r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?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台北市立大學 科學學習中心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能源轉型議題融入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STEAM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教育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臺灣大學化學系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力與美的協奏曲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林業試驗所育林組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土壤萌主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中山大學物理系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翻轉陀螺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國立屏東科技大學智慧機電學程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氣動山河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中華科技大學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飛機結構修補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國立虎尾科技大學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旋轉黑洞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+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跳跳球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義守大學生物科技學系所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防疫大作戰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69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中山大學後醫系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黑白切大考驗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國立雄科技大學水產養殖系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夢幻水族科學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國立臺北護理健康大學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拯救猴子大作戰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國立東華大學物理系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跳吧 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!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小恐龍挑戰與 數位輔助實驗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73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博揚儀器有限公司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電磁立鋁蛋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876" marR="6876" marT="6876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712580"/>
              </p:ext>
            </p:extLst>
          </p:nvPr>
        </p:nvGraphicFramePr>
        <p:xfrm>
          <a:off x="207193" y="5605087"/>
          <a:ext cx="2298401" cy="790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7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五、最佳人氣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GO(</a:t>
                      </a:r>
                      <a:r>
                        <a:rPr lang="zh-TW" altLang="en-US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必</a:t>
                      </a:r>
                      <a:r>
                        <a:rPr lang="en-US" altLang="zh-TW" sz="14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4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>
                    <a:solidFill>
                      <a:srgbClr val="EE80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3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序號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學校名稱</a:t>
                      </a:r>
                      <a:b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負責單位</a:t>
                      </a:r>
                      <a:r>
                        <a:rPr lang="en-US" altLang="zh-TW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lang="en-US" altLang="zh-TW" sz="1200" b="1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關名</a:t>
                      </a:r>
                      <a:endParaRPr lang="zh-TW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74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建德國小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最佳人氣王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群組 10">
            <a:extLst>
              <a:ext uri="{FF2B5EF4-FFF2-40B4-BE49-F238E27FC236}">
                <a16:creationId xmlns:a16="http://schemas.microsoft.com/office/drawing/2014/main" id="{E1D5C150-287F-6524-A30A-D139EB420572}"/>
              </a:ext>
            </a:extLst>
          </p:cNvPr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23A21DE-F67C-3BF1-5E3C-0037746EF596}"/>
                </a:ext>
              </a:extLst>
            </p:cNvPr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FDF9690-0499-FF71-0FA1-528E75E5A37A}"/>
                </a:ext>
              </a:extLst>
            </p:cNvPr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標題 1">
              <a:extLst>
                <a:ext uri="{FF2B5EF4-FFF2-40B4-BE49-F238E27FC236}">
                  <a16:creationId xmlns:a16="http://schemas.microsoft.com/office/drawing/2014/main" id="{EC8C7316-194F-E5DD-D048-63C834AFEC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其他資料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801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7605408" y="1293955"/>
            <a:ext cx="2218960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達標關數：共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關</a:t>
            </a:r>
          </a:p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闖關說明：於指定區域闖關達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關者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探索科學、創客我最型、挑戰資優、科學城市各至少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關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，需到建德國小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最佳人氣王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』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攤位參加創意票選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第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關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，接著再到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兌換處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』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戳章，再將闖關卡還給你，你也可以兌換新的闖關卡，繼續闖關唷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!</a:t>
            </a:r>
          </a:p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獎品豐富，請把握機會</a:t>
            </a:r>
            <a:r>
              <a:rPr lang="en-US" altLang="zh-TW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!*</a:t>
            </a:r>
            <a:r>
              <a:rPr lang="zh-TW" altLang="en-US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闖關卡數量有限，領完為止。</a:t>
            </a:r>
            <a:endParaRPr lang="en-US" altLang="zh-TW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E1D5C150-287F-6524-A30A-D139EB420572}"/>
              </a:ext>
            </a:extLst>
          </p:cNvPr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23A21DE-F67C-3BF1-5E3C-0037746EF596}"/>
                </a:ext>
              </a:extLst>
            </p:cNvPr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FDF9690-0499-FF71-0FA1-528E75E5A37A}"/>
                </a:ext>
              </a:extLst>
            </p:cNvPr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標題 1">
              <a:extLst>
                <a:ext uri="{FF2B5EF4-FFF2-40B4-BE49-F238E27FC236}">
                  <a16:creationId xmlns:a16="http://schemas.microsoft.com/office/drawing/2014/main" id="{EC8C7316-194F-E5DD-D048-63C834AFEC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闖關卡</a:t>
              </a: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22" y="1253480"/>
            <a:ext cx="7343036" cy="522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群組 11"/>
          <p:cNvGrpSpPr/>
          <p:nvPr/>
        </p:nvGrpSpPr>
        <p:grpSpPr>
          <a:xfrm>
            <a:off x="499329" y="4325172"/>
            <a:ext cx="6714970" cy="610537"/>
            <a:chOff x="499329" y="4325172"/>
            <a:chExt cx="6714970" cy="610537"/>
          </a:xfrm>
        </p:grpSpPr>
        <p:grpSp>
          <p:nvGrpSpPr>
            <p:cNvPr id="13" name="群組 12"/>
            <p:cNvGrpSpPr/>
            <p:nvPr/>
          </p:nvGrpSpPr>
          <p:grpSpPr>
            <a:xfrm>
              <a:off x="3621323" y="4325172"/>
              <a:ext cx="3592976" cy="610537"/>
              <a:chOff x="7060972" y="5295787"/>
              <a:chExt cx="3592976" cy="610537"/>
            </a:xfrm>
          </p:grpSpPr>
          <p:sp>
            <p:nvSpPr>
              <p:cNvPr id="15" name="圓角矩形 14"/>
              <p:cNvSpPr/>
              <p:nvPr/>
            </p:nvSpPr>
            <p:spPr>
              <a:xfrm>
                <a:off x="7289571" y="5473430"/>
                <a:ext cx="3364377" cy="432894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人氣票選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(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填寫喜愛攤位編號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)</a:t>
                </a:r>
              </a:p>
            </p:txBody>
          </p:sp>
          <p:sp>
            <p:nvSpPr>
              <p:cNvPr id="16" name="橢圓 15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a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99329" y="4436353"/>
              <a:ext cx="3212384" cy="499356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3149114" y="3543234"/>
            <a:ext cx="3125563" cy="893119"/>
            <a:chOff x="3149114" y="3543234"/>
            <a:chExt cx="3125563" cy="893119"/>
          </a:xfrm>
        </p:grpSpPr>
        <p:grpSp>
          <p:nvGrpSpPr>
            <p:cNvPr id="18" name="群組 17"/>
            <p:cNvGrpSpPr/>
            <p:nvPr/>
          </p:nvGrpSpPr>
          <p:grpSpPr>
            <a:xfrm>
              <a:off x="3766349" y="3543234"/>
              <a:ext cx="2508328" cy="610537"/>
              <a:chOff x="7060972" y="5295787"/>
              <a:chExt cx="2508328" cy="610537"/>
            </a:xfrm>
          </p:grpSpPr>
          <p:sp>
            <p:nvSpPr>
              <p:cNvPr id="20" name="圓角矩形 19"/>
              <p:cNvSpPr/>
              <p:nvPr/>
            </p:nvSpPr>
            <p:spPr>
              <a:xfrm>
                <a:off x="7289572" y="5473430"/>
                <a:ext cx="2279728" cy="432894"/>
              </a:xfrm>
              <a:prstGeom prst="roundRect">
                <a:avLst/>
              </a:prstGeom>
              <a:solidFill>
                <a:srgbClr val="FE72CC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闖關卡兌換贈品</a:t>
                </a:r>
                <a:endParaRPr lang="en-US" altLang="zh-TW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1" name="橢圓 20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EE808D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b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149114" y="3937324"/>
              <a:ext cx="562599" cy="499029"/>
            </a:xfrm>
            <a:prstGeom prst="rect">
              <a:avLst/>
            </a:prstGeom>
            <a:noFill/>
            <a:ln w="38100">
              <a:solidFill>
                <a:srgbClr val="FBE0D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1740482" y="5044964"/>
            <a:ext cx="4287677" cy="1668282"/>
            <a:chOff x="1740482" y="5044964"/>
            <a:chExt cx="4287677" cy="1668282"/>
          </a:xfrm>
        </p:grpSpPr>
        <p:sp>
          <p:nvSpPr>
            <p:cNvPr id="23" name="矩形 22"/>
            <p:cNvSpPr/>
            <p:nvPr/>
          </p:nvSpPr>
          <p:spPr>
            <a:xfrm>
              <a:off x="1740482" y="5044964"/>
              <a:ext cx="2148258" cy="1423147"/>
            </a:xfrm>
            <a:prstGeom prst="rect">
              <a:avLst/>
            </a:prstGeom>
            <a:noFill/>
            <a:ln w="38100">
              <a:solidFill>
                <a:srgbClr val="9966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3519831" y="6102709"/>
              <a:ext cx="2508328" cy="610537"/>
              <a:chOff x="7060972" y="5295787"/>
              <a:chExt cx="2508328" cy="610537"/>
            </a:xfrm>
          </p:grpSpPr>
          <p:sp>
            <p:nvSpPr>
              <p:cNvPr id="25" name="圓角矩形 24"/>
              <p:cNvSpPr/>
              <p:nvPr/>
            </p:nvSpPr>
            <p:spPr>
              <a:xfrm>
                <a:off x="7289572" y="5473430"/>
                <a:ext cx="2279728" cy="432894"/>
              </a:xfrm>
              <a:prstGeom prst="roundRect">
                <a:avLst/>
              </a:prstGeom>
              <a:solidFill>
                <a:srgbClr val="9999FF"/>
              </a:solidFill>
              <a:ln>
                <a:solidFill>
                  <a:srgbClr val="99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保留存根聯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+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抽獎</a:t>
                </a:r>
                <a:endParaRPr lang="en-US" altLang="zh-TW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6" name="橢圓 25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rgbClr val="9999FF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d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群組 26"/>
          <p:cNvGrpSpPr/>
          <p:nvPr/>
        </p:nvGrpSpPr>
        <p:grpSpPr>
          <a:xfrm>
            <a:off x="199933" y="5044965"/>
            <a:ext cx="2579124" cy="1668281"/>
            <a:chOff x="199933" y="5044965"/>
            <a:chExt cx="2579124" cy="1668281"/>
          </a:xfrm>
        </p:grpSpPr>
        <p:sp>
          <p:nvSpPr>
            <p:cNvPr id="28" name="矩形 27"/>
            <p:cNvSpPr/>
            <p:nvPr/>
          </p:nvSpPr>
          <p:spPr>
            <a:xfrm>
              <a:off x="199933" y="5044965"/>
              <a:ext cx="1439260" cy="1423147"/>
            </a:xfrm>
            <a:prstGeom prst="rect">
              <a:avLst/>
            </a:prstGeom>
            <a:noFill/>
            <a:ln w="38100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270729" y="6102709"/>
              <a:ext cx="2508328" cy="610537"/>
              <a:chOff x="7060972" y="5295787"/>
              <a:chExt cx="2508328" cy="610537"/>
            </a:xfrm>
          </p:grpSpPr>
          <p:sp>
            <p:nvSpPr>
              <p:cNvPr id="30" name="圓角矩形 29"/>
              <p:cNvSpPr/>
              <p:nvPr/>
            </p:nvSpPr>
            <p:spPr>
              <a:xfrm>
                <a:off x="7289572" y="5473430"/>
                <a:ext cx="2279728" cy="432894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填寫</a:t>
                </a:r>
                <a:r>
                  <a:rPr lang="en-US" altLang="zh-TW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+</a:t>
                </a:r>
                <a:r>
                  <a:rPr lang="zh-TW" altLang="en-US" b="1" dirty="0">
                    <a:solidFill>
                      <a:schemeClr val="tx1"/>
                    </a:solidFill>
                    <a:latin typeface="微軟正黑體" pitchFamily="34" charset="-120"/>
                    <a:ea typeface="微軟正黑體" pitchFamily="34" charset="-120"/>
                  </a:rPr>
                  <a:t>投遞摸彩聯</a:t>
                </a:r>
                <a:endParaRPr lang="en-US" altLang="zh-TW" b="1" dirty="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31" name="橢圓 30"/>
              <p:cNvSpPr/>
              <p:nvPr/>
            </p:nvSpPr>
            <p:spPr>
              <a:xfrm>
                <a:off x="7060972" y="5295787"/>
                <a:ext cx="457200" cy="4572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c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748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giantcyclingworld.com/backend/?p_action_name=get-file&amp;id=204777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144" y="3875457"/>
            <a:ext cx="430171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152" y="199540"/>
            <a:ext cx="6705670" cy="335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E1D5C150-287F-6524-A30A-D139EB420572}"/>
              </a:ext>
            </a:extLst>
          </p:cNvPr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23A21DE-F67C-3BF1-5E3C-0037746EF596}"/>
                </a:ext>
              </a:extLst>
            </p:cNvPr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FDF9690-0499-FF71-0FA1-528E75E5A37A}"/>
                </a:ext>
              </a:extLst>
            </p:cNvPr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標題 1">
              <a:extLst>
                <a:ext uri="{FF2B5EF4-FFF2-40B4-BE49-F238E27FC236}">
                  <a16:creationId xmlns:a16="http://schemas.microsoft.com/office/drawing/2014/main" id="{EC8C7316-194F-E5DD-D048-63C834AFEC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人氣票選</a:t>
              </a:r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0AD40154-F408-0DF3-5017-151771BD2014}"/>
              </a:ext>
            </a:extLst>
          </p:cNvPr>
          <p:cNvSpPr txBox="1"/>
          <p:nvPr/>
        </p:nvSpPr>
        <p:spPr>
          <a:xfrm>
            <a:off x="428887" y="1229415"/>
            <a:ext cx="25051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人氣票選說明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小朋友闖關完後</a:t>
            </a:r>
            <a:r>
              <a:rPr lang="zh-TW" altLang="en-US" sz="20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憑闖關卡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，票選喜愛的攤位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兌換獎品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投入摸彩券。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C21DBAB-6758-34A8-B640-85B0320F1369}"/>
              </a:ext>
            </a:extLst>
          </p:cNvPr>
          <p:cNvSpPr txBox="1"/>
          <p:nvPr/>
        </p:nvSpPr>
        <p:spPr>
          <a:xfrm>
            <a:off x="428887" y="3680019"/>
            <a:ext cx="7456329" cy="403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22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抽獎抽</a:t>
            </a:r>
            <a:r>
              <a:rPr lang="zh-TW" altLang="en-US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捷安特</a:t>
            </a:r>
            <a:r>
              <a:rPr lang="en-US" altLang="zh-TW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GIANT</a:t>
            </a:r>
            <a:r>
              <a:rPr lang="zh-TW" altLang="en-US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折疊車</a:t>
            </a:r>
            <a:r>
              <a:rPr lang="en-US" altLang="zh-TW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_</a:t>
            </a:r>
            <a:r>
              <a:rPr lang="zh-TW" altLang="en-US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折疊車*</a:t>
            </a:r>
            <a:r>
              <a:rPr lang="en-US" altLang="zh-TW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</a:t>
            </a:r>
            <a:r>
              <a:rPr lang="en-US" altLang="zh-TW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顏色隨機</a:t>
            </a:r>
            <a:r>
              <a:rPr lang="en-US" altLang="zh-TW" sz="2022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22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6" t="46724" r="43779" b="31573"/>
          <a:stretch/>
        </p:blipFill>
        <p:spPr bwMode="auto">
          <a:xfrm>
            <a:off x="503688" y="4113520"/>
            <a:ext cx="2983089" cy="2641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Download HD Open - 打勾符號Png Transparent PNG Image - NicePNG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63" y="6021969"/>
            <a:ext cx="621675" cy="48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634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1694</TotalTime>
  <Words>1449</Words>
  <Application>Microsoft Office PowerPoint</Application>
  <PresentationFormat>A4 紙張 (210x297 公釐)</PresentationFormat>
  <Paragraphs>404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Arial Unicode MS</vt:lpstr>
      <vt:lpstr>微軟正黑體</vt:lpstr>
      <vt:lpstr>新細明體</vt:lpstr>
      <vt:lpstr>Arial</vt:lpstr>
      <vt:lpstr>Calibri</vt:lpstr>
      <vt:lpstr>Calibri Light</vt:lpstr>
      <vt:lpstr>Times New Roman</vt:lpstr>
      <vt:lpstr>Office 佈景主題</vt:lpstr>
      <vt:lpstr>活動介紹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103</cp:revision>
  <dcterms:created xsi:type="dcterms:W3CDTF">2022-09-07T06:36:17Z</dcterms:created>
  <dcterms:modified xsi:type="dcterms:W3CDTF">2022-11-28T06:48:29Z</dcterms:modified>
</cp:coreProperties>
</file>