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  <p:sldId id="266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>
      <p:cViewPr varScale="1">
        <p:scale>
          <a:sx n="85" d="100"/>
          <a:sy n="8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3188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8054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3566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8527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7142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6562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953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9142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5440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5002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1570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110A2-3443-43AA-8659-E4308A283C77}" type="datetimeFigureOut">
              <a:rPr lang="zh-TW" altLang="en-US" smtClean="0"/>
              <a:t>2021/5/18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39943-0545-42AB-B764-258461513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4239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i.win.org.tw/index.php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2016224"/>
          </a:xfrm>
        </p:spPr>
        <p:txBody>
          <a:bodyPr>
            <a:normAutofit/>
          </a:bodyPr>
          <a:lstStyle/>
          <a:p>
            <a:r>
              <a:rPr lang="zh-TW" altLang="en-US" sz="4800" dirty="0"/>
              <a:t>桃園市建德國小</a:t>
            </a:r>
            <a:r>
              <a:rPr lang="en-US" altLang="zh-TW" sz="4800" dirty="0"/>
              <a:t>109</a:t>
            </a:r>
            <a:r>
              <a:rPr lang="zh-TW" altLang="en-US" sz="4800" dirty="0"/>
              <a:t>學年度</a:t>
            </a:r>
            <a:r>
              <a:rPr lang="en-US" altLang="zh-TW" sz="4800" dirty="0"/>
              <a:t/>
            </a:r>
            <a:br>
              <a:rPr lang="en-US" altLang="zh-TW" sz="4800" dirty="0"/>
            </a:br>
            <a:r>
              <a:rPr lang="zh-TW" altLang="en-US" sz="4800" dirty="0"/>
              <a:t>性別平等教育宣導月</a:t>
            </a:r>
            <a:r>
              <a:rPr lang="en-US" altLang="zh-TW" sz="4800" dirty="0"/>
              <a:t>-</a:t>
            </a: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632848" cy="1752600"/>
          </a:xfrm>
        </p:spPr>
        <p:txBody>
          <a:bodyPr>
            <a:normAutofit/>
          </a:bodyPr>
          <a:lstStyle/>
          <a:p>
            <a:r>
              <a:rPr lang="zh-TW" altLang="en-US" sz="5400" dirty="0">
                <a:solidFill>
                  <a:srgbClr val="FF0000"/>
                </a:solidFill>
              </a:rPr>
              <a:t>主題</a:t>
            </a:r>
            <a:r>
              <a:rPr lang="en-US" altLang="zh-TW" sz="5400" dirty="0">
                <a:solidFill>
                  <a:srgbClr val="FF0000"/>
                </a:solidFill>
              </a:rPr>
              <a:t>:</a:t>
            </a:r>
            <a:r>
              <a:rPr lang="zh-TW" altLang="en-US" sz="5400" dirty="0">
                <a:solidFill>
                  <a:srgbClr val="FF0000"/>
                </a:solidFill>
              </a:rPr>
              <a:t>數位</a:t>
            </a:r>
            <a:r>
              <a:rPr lang="zh-TW" altLang="zh-TW" sz="5400" dirty="0">
                <a:solidFill>
                  <a:srgbClr val="FF0000"/>
                </a:solidFill>
              </a:rPr>
              <a:t>性別暴力防治</a:t>
            </a:r>
            <a:endParaRPr lang="zh-TW" altLang="en-US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663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4800" b="1" dirty="0" smtClean="0">
                <a:solidFill>
                  <a:srgbClr val="0000FF"/>
                </a:solidFill>
              </a:rPr>
              <a:t> 數位</a:t>
            </a:r>
            <a:r>
              <a:rPr lang="zh-TW" altLang="zh-TW" sz="4800" b="1" dirty="0">
                <a:solidFill>
                  <a:srgbClr val="0000FF"/>
                </a:solidFill>
              </a:rPr>
              <a:t>性別暴力係以</a:t>
            </a:r>
            <a:endParaRPr lang="en-US" altLang="zh-TW" sz="48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TW" altLang="en-US" dirty="0"/>
              <a:t>   </a:t>
            </a:r>
            <a:r>
              <a:rPr lang="ja-JP" altLang="en-US" sz="4800" dirty="0"/>
              <a:t>透過</a:t>
            </a:r>
            <a:r>
              <a:rPr lang="ja-JP" altLang="en-US" sz="4800" dirty="0">
                <a:solidFill>
                  <a:srgbClr val="FF0000"/>
                </a:solidFill>
              </a:rPr>
              <a:t>網路</a:t>
            </a:r>
            <a:r>
              <a:rPr lang="ja-JP" altLang="en-US" sz="4800" dirty="0"/>
              <a:t>或</a:t>
            </a:r>
            <a:r>
              <a:rPr lang="ja-JP" altLang="en-US" sz="4800" dirty="0">
                <a:solidFill>
                  <a:srgbClr val="00B050"/>
                </a:solidFill>
              </a:rPr>
              <a:t>數位</a:t>
            </a:r>
            <a:r>
              <a:rPr lang="ja-JP" altLang="en-US" sz="4800" dirty="0"/>
              <a:t>方式， 基於</a:t>
            </a:r>
            <a:r>
              <a:rPr lang="ja-JP" altLang="en-US" sz="4800" dirty="0">
                <a:solidFill>
                  <a:srgbClr val="CC00FF"/>
                </a:solidFill>
              </a:rPr>
              <a:t>性別</a:t>
            </a:r>
            <a:r>
              <a:rPr lang="ja-JP" altLang="en-US" sz="4800" dirty="0"/>
              <a:t>之暴力行為。即針對性別而施加他人之暴力或不成比例地影響他 人，包括身體、心理或性之傷害、痛苦、施加威脅、壓制和剝奪其他行動 自由等。 </a:t>
            </a:r>
          </a:p>
          <a:p>
            <a:pPr marL="0" indent="0">
              <a:buNone/>
            </a:pPr>
            <a:endParaRPr lang="zh-TW" altLang="en-US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260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686800" cy="1143000"/>
          </a:xfrm>
        </p:spPr>
        <p:txBody>
          <a:bodyPr>
            <a:noAutofit/>
          </a:bodyPr>
          <a:lstStyle/>
          <a:p>
            <a:r>
              <a:rPr lang="ja-JP" altLang="en-US" sz="5400" dirty="0">
                <a:solidFill>
                  <a:srgbClr val="0000FF"/>
                </a:solidFill>
              </a:rPr>
              <a:t>校園</a:t>
            </a:r>
            <a:r>
              <a:rPr lang="ja-JP" altLang="en-US" sz="5400" dirty="0" smtClean="0">
                <a:solidFill>
                  <a:srgbClr val="0000FF"/>
                </a:solidFill>
              </a:rPr>
              <a:t>常見</a:t>
            </a:r>
            <a:r>
              <a:rPr lang="ja-JP" altLang="en-US" sz="5400" dirty="0">
                <a:solidFill>
                  <a:srgbClr val="0000FF"/>
                </a:solidFill>
              </a:rPr>
              <a:t>類型包括</a:t>
            </a:r>
            <a:r>
              <a:rPr lang="en-US" altLang="ja-JP" sz="5400" dirty="0">
                <a:solidFill>
                  <a:srgbClr val="0000FF"/>
                </a:solidFill>
              </a:rPr>
              <a:t>: </a:t>
            </a:r>
            <a:r>
              <a:rPr lang="en-US" altLang="zh-TW" sz="5400" dirty="0">
                <a:solidFill>
                  <a:srgbClr val="0000FF"/>
                </a:solidFill>
              </a:rPr>
              <a:t>1</a:t>
            </a:r>
            <a:r>
              <a:rPr lang="ja-JP" altLang="en-US" sz="5400" dirty="0">
                <a:solidFill>
                  <a:srgbClr val="0000FF"/>
                </a:solidFill>
              </a:rPr>
              <a:t/>
            </a:r>
            <a:br>
              <a:rPr lang="ja-JP" altLang="en-US" sz="5400" dirty="0">
                <a:solidFill>
                  <a:srgbClr val="0000FF"/>
                </a:solidFill>
              </a:rPr>
            </a:br>
            <a:endParaRPr lang="zh-TW" altLang="en-US" sz="5400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340768"/>
            <a:ext cx="8424936" cy="5328592"/>
          </a:xfrm>
        </p:spPr>
        <p:txBody>
          <a:bodyPr>
            <a:normAutofit/>
          </a:bodyPr>
          <a:lstStyle/>
          <a:p>
            <a:r>
              <a:rPr lang="ja-JP" altLang="en-US" sz="5400" dirty="0">
                <a:solidFill>
                  <a:srgbClr val="FF0000"/>
                </a:solidFill>
              </a:rPr>
              <a:t>惡意或未經同意散布與性</a:t>
            </a:r>
            <a:r>
              <a:rPr lang="en-US" altLang="ja-JP" sz="5400" dirty="0">
                <a:solidFill>
                  <a:srgbClr val="FF0000"/>
                </a:solidFill>
              </a:rPr>
              <a:t>/</a:t>
            </a:r>
            <a:r>
              <a:rPr lang="ja-JP" altLang="en-US" sz="5400" dirty="0">
                <a:solidFill>
                  <a:srgbClr val="FF0000"/>
                </a:solidFill>
              </a:rPr>
              <a:t>性別有關個人私密資料</a:t>
            </a:r>
            <a:r>
              <a:rPr lang="en-US" altLang="ja-JP" sz="5400" dirty="0" smtClean="0"/>
              <a:t>:</a:t>
            </a:r>
          </a:p>
          <a:p>
            <a:pPr marL="0" indent="0">
              <a:buNone/>
            </a:pPr>
            <a:r>
              <a:rPr lang="zh-TW" altLang="en-US" sz="5400" dirty="0"/>
              <a:t> </a:t>
            </a:r>
            <a:r>
              <a:rPr lang="ja-JP" altLang="en-US" sz="5400" dirty="0" smtClean="0"/>
              <a:t>惡意</a:t>
            </a:r>
            <a:r>
              <a:rPr lang="ja-JP" altLang="en-US" sz="5400" dirty="0"/>
              <a:t>或未經同意 而散布</a:t>
            </a:r>
            <a:r>
              <a:rPr lang="ja-JP" altLang="en-US" sz="5400" dirty="0" smtClean="0"/>
              <a:t>與</a:t>
            </a:r>
            <a:r>
              <a:rPr lang="zh-TW" altLang="en-US" sz="5400" dirty="0" smtClean="0"/>
              <a:t> </a:t>
            </a:r>
            <a:r>
              <a:rPr lang="ja-JP" altLang="en-US" sz="5400" dirty="0" smtClean="0"/>
              <a:t>性</a:t>
            </a:r>
            <a:r>
              <a:rPr lang="ja-JP" altLang="en-US" sz="5400" dirty="0"/>
              <a:t>或性別有關之文字、聲音、圖畫、照片或影像等個人私密 資料。 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03155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65DA6C-F8D4-7048-A483-E18B69BD6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z="5400" dirty="0" smtClean="0">
                <a:solidFill>
                  <a:srgbClr val="0000FF"/>
                </a:solidFill>
              </a:rPr>
              <a:t>校園</a:t>
            </a:r>
            <a:r>
              <a:rPr lang="ja-JP" altLang="en-US" sz="5400" dirty="0">
                <a:solidFill>
                  <a:srgbClr val="0000FF"/>
                </a:solidFill>
              </a:rPr>
              <a:t>常見</a:t>
            </a:r>
            <a:r>
              <a:rPr lang="ja-JP" altLang="en-US" sz="5400" dirty="0">
                <a:solidFill>
                  <a:srgbClr val="0000FF"/>
                </a:solidFill>
              </a:rPr>
              <a:t>類型包括</a:t>
            </a:r>
            <a:r>
              <a:rPr lang="en-US" altLang="ja-JP" sz="5400" dirty="0">
                <a:solidFill>
                  <a:srgbClr val="0000FF"/>
                </a:solidFill>
              </a:rPr>
              <a:t>:</a:t>
            </a:r>
            <a:r>
              <a:rPr lang="en-US" altLang="zh-TW" sz="5400" dirty="0">
                <a:solidFill>
                  <a:srgbClr val="0000FF"/>
                </a:solidFill>
              </a:rPr>
              <a:t>2</a:t>
            </a:r>
            <a:endParaRPr lang="en-US" sz="5400" dirty="0">
              <a:solidFill>
                <a:srgbClr val="0000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3F9B4C-E81A-854F-8F39-68E33D2590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ja-JP" altLang="en-US" sz="5200" dirty="0">
                <a:solidFill>
                  <a:srgbClr val="FF0000"/>
                </a:solidFill>
              </a:rPr>
              <a:t>網路性騷擾</a:t>
            </a:r>
            <a:r>
              <a:rPr lang="en-US" altLang="ja-JP" sz="5200" dirty="0">
                <a:solidFill>
                  <a:srgbClr val="FF0000"/>
                </a:solidFill>
              </a:rPr>
              <a:t>: </a:t>
            </a:r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en-US" altLang="ja-JP" dirty="0"/>
              <a:t>(1)</a:t>
            </a:r>
            <a:r>
              <a:rPr lang="ja-JP" altLang="en-US" dirty="0"/>
              <a:t>未經同意逕將猥褻文字、聲音、圖畫、照片</a:t>
            </a:r>
            <a:endParaRPr lang="en-US" altLang="ja-JP" dirty="0"/>
          </a:p>
          <a:p>
            <a:pPr marL="0" indent="0">
              <a:buNone/>
            </a:pPr>
            <a:r>
              <a:rPr lang="zh-TW" altLang="en-US" dirty="0"/>
              <a:t>      </a:t>
            </a:r>
            <a:r>
              <a:rPr lang="ja-JP" altLang="en-US" dirty="0"/>
              <a:t>或影像等資料傳送他 人，如</a:t>
            </a:r>
            <a:r>
              <a:rPr lang="en-US" altLang="ja-JP" dirty="0"/>
              <a:t>:</a:t>
            </a:r>
            <a:r>
              <a:rPr lang="ja-JP" altLang="en-US" dirty="0"/>
              <a:t>傳送具露骨性</a:t>
            </a:r>
            <a:r>
              <a:rPr lang="zh-TW" altLang="en-US" dirty="0"/>
              <a:t> 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      </a:t>
            </a:r>
            <a:r>
              <a:rPr lang="ja-JP" altLang="en-US" dirty="0"/>
              <a:t>意味之電子郵件或簡訊</a:t>
            </a:r>
            <a:r>
              <a:rPr lang="en-US" altLang="ja-JP" dirty="0"/>
              <a:t>;</a:t>
            </a:r>
            <a:r>
              <a:rPr lang="ja-JP" altLang="en-US" dirty="0"/>
              <a:t>於社群網站或網 </a:t>
            </a:r>
            <a:endParaRPr lang="en-US" altLang="ja-JP" dirty="0"/>
          </a:p>
          <a:p>
            <a:pPr marL="0" indent="0">
              <a:buNone/>
            </a:pPr>
            <a:r>
              <a:rPr lang="zh-TW" altLang="en-US" dirty="0"/>
              <a:t>      </a:t>
            </a:r>
            <a:r>
              <a:rPr lang="ja-JP" altLang="en-US" dirty="0"/>
              <a:t>路聊天室發表不適宜或具侵略性挑逗言論等。 </a:t>
            </a:r>
            <a:endParaRPr lang="en-US" altLang="ja-JP" dirty="0"/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en-US" altLang="ja-JP" dirty="0"/>
              <a:t>(2)</a:t>
            </a:r>
            <a:r>
              <a:rPr lang="ja-JP" altLang="en-US" dirty="0"/>
              <a:t>對於他人實施性別工作平等法、性別平等教育</a:t>
            </a:r>
            <a:endParaRPr lang="en-US" altLang="ja-JP" dirty="0"/>
          </a:p>
          <a:p>
            <a:pPr marL="0" indent="0">
              <a:buNone/>
            </a:pPr>
            <a:r>
              <a:rPr lang="zh-TW" altLang="en-US" dirty="0"/>
              <a:t>     </a:t>
            </a:r>
            <a:r>
              <a:rPr lang="ja-JP" altLang="en-US" dirty="0"/>
              <a:t>法或性騷擾防治法所定性騷擾行為。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025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E80F54-5608-3742-9A1B-EA0F1FD20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z="5400" dirty="0">
                <a:solidFill>
                  <a:srgbClr val="0000FF"/>
                </a:solidFill>
              </a:rPr>
              <a:t>校園常見類型包括</a:t>
            </a:r>
            <a:r>
              <a:rPr lang="en-US" altLang="ja-JP" sz="5400" dirty="0">
                <a:solidFill>
                  <a:srgbClr val="0000FF"/>
                </a:solidFill>
              </a:rPr>
              <a:t>:</a:t>
            </a:r>
            <a:r>
              <a:rPr lang="en-US" altLang="zh-TW" sz="5400" dirty="0">
                <a:solidFill>
                  <a:srgbClr val="0000FF"/>
                </a:solidFill>
              </a:rPr>
              <a:t>3</a:t>
            </a:r>
            <a:endParaRPr lang="en-US" sz="5400" dirty="0">
              <a:solidFill>
                <a:srgbClr val="0000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3A1CE20-7AE9-9D44-B7C0-4E07A4B1D6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dirty="0"/>
              <a:t>   </a:t>
            </a:r>
            <a:r>
              <a:rPr lang="ja-JP" altLang="en-US" sz="4000" dirty="0">
                <a:solidFill>
                  <a:srgbClr val="FF0000"/>
                </a:solidFill>
              </a:rPr>
              <a:t>基於性別貶抑或仇恨之言論或行為</a:t>
            </a:r>
            <a:r>
              <a:rPr lang="en-US" altLang="ja-JP" sz="4000" dirty="0">
                <a:solidFill>
                  <a:srgbClr val="FF0000"/>
                </a:solidFill>
              </a:rPr>
              <a:t>: </a:t>
            </a:r>
          </a:p>
          <a:p>
            <a:pPr marL="0" indent="0">
              <a:buNone/>
            </a:pPr>
            <a:r>
              <a:rPr lang="zh-TW" altLang="en-US" dirty="0"/>
              <a:t>   </a:t>
            </a:r>
            <a:r>
              <a:rPr lang="en-US" altLang="ja-JP" dirty="0"/>
              <a:t>(1)</a:t>
            </a:r>
            <a:r>
              <a:rPr lang="ja-JP" altLang="en-US" dirty="0"/>
              <a:t>對他人之性別、性傾向或性別認同等，發</a:t>
            </a:r>
            <a:endParaRPr lang="en-US" altLang="ja-JP" dirty="0"/>
          </a:p>
          <a:p>
            <a:pPr marL="0" indent="0">
              <a:buNone/>
            </a:pPr>
            <a:r>
              <a:rPr lang="zh-TW" altLang="en-US" dirty="0"/>
              <a:t>       </a:t>
            </a:r>
            <a:r>
              <a:rPr lang="ja-JP" altLang="en-US" dirty="0"/>
              <a:t>表貶抑、侮辱、攻擊或 威脅等仇恨言論。 </a:t>
            </a:r>
          </a:p>
          <a:p>
            <a:pPr marL="0" indent="0">
              <a:buNone/>
            </a:pPr>
            <a:r>
              <a:rPr lang="zh-TW" altLang="en-US" dirty="0"/>
              <a:t>   </a:t>
            </a:r>
            <a:r>
              <a:rPr lang="en-US" altLang="ja-JP" dirty="0"/>
              <a:t>(2)</a:t>
            </a:r>
            <a:r>
              <a:rPr lang="ja-JP" altLang="en-US" dirty="0"/>
              <a:t>基於性別，對於他人之行為或遭遇，進行</a:t>
            </a:r>
            <a:r>
              <a:rPr lang="zh-TW" altLang="en-US" dirty="0"/>
              <a:t> 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        </a:t>
            </a:r>
            <a:r>
              <a:rPr lang="ja-JP" altLang="en-US" dirty="0"/>
              <a:t>貶抑或訕笑，如</a:t>
            </a:r>
            <a:r>
              <a:rPr lang="en-US" altLang="ja-JP" dirty="0"/>
              <a:t>:</a:t>
            </a:r>
            <a:r>
              <a:rPr lang="ja-JP" altLang="en-US" dirty="0"/>
              <a:t>穿著 性感、婚前性行為或</a:t>
            </a:r>
            <a:endParaRPr lang="en-US" altLang="ja-JP" dirty="0"/>
          </a:p>
          <a:p>
            <a:pPr marL="0" indent="0">
              <a:buNone/>
            </a:pPr>
            <a:r>
              <a:rPr lang="zh-TW" altLang="en-US" dirty="0"/>
              <a:t>        </a:t>
            </a:r>
            <a:r>
              <a:rPr lang="ja-JP" altLang="en-US" dirty="0"/>
              <a:t>遭受性騷擾等。 </a:t>
            </a:r>
          </a:p>
          <a:p>
            <a:pPr marL="0" indent="0">
              <a:buNone/>
            </a:pPr>
            <a:r>
              <a:rPr lang="zh-TW" altLang="en-US" dirty="0"/>
              <a:t>   </a:t>
            </a:r>
            <a:r>
              <a:rPr lang="en-US" altLang="ja-JP" dirty="0"/>
              <a:t>(3)</a:t>
            </a:r>
            <a:r>
              <a:rPr lang="ja-JP" altLang="en-US" dirty="0"/>
              <a:t>鼓吹性別暴力。</a:t>
            </a:r>
            <a:br>
              <a:rPr lang="ja-JP" altLang="en-US" dirty="0"/>
            </a:br>
            <a:endParaRPr lang="ja-JP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788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8DDC18-3CF8-864B-A245-4AE008D62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5400" dirty="0">
                <a:solidFill>
                  <a:srgbClr val="0000FF"/>
                </a:solidFill>
              </a:rPr>
              <a:t>校園常見類型包括</a:t>
            </a:r>
            <a:r>
              <a:rPr lang="en-US" altLang="ja-JP" sz="5400" dirty="0">
                <a:solidFill>
                  <a:srgbClr val="0000FF"/>
                </a:solidFill>
              </a:rPr>
              <a:t>:</a:t>
            </a:r>
            <a:r>
              <a:rPr lang="en-US" altLang="zh-TW" sz="5400" dirty="0">
                <a:solidFill>
                  <a:srgbClr val="0000FF"/>
                </a:solidFill>
              </a:rPr>
              <a:t>4</a:t>
            </a:r>
            <a:endParaRPr lang="en-US" sz="5400" dirty="0">
              <a:solidFill>
                <a:srgbClr val="0000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A48934-AA4E-D54B-9092-82904B85CA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z="4800" dirty="0">
                <a:solidFill>
                  <a:srgbClr val="FF0000"/>
                </a:solidFill>
              </a:rPr>
              <a:t>性勒索</a:t>
            </a:r>
            <a:r>
              <a:rPr lang="en-US" altLang="ja-JP" sz="4800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ja-JP" altLang="en-US" dirty="0" smtClean="0"/>
              <a:t>以</a:t>
            </a:r>
            <a:r>
              <a:rPr lang="ja-JP" altLang="en-US" dirty="0"/>
              <a:t>揭露他人性私密資料</a:t>
            </a:r>
            <a:r>
              <a:rPr lang="en-US" altLang="ja-JP" dirty="0"/>
              <a:t>(</a:t>
            </a:r>
            <a:r>
              <a:rPr lang="ja-JP" altLang="en-US" dirty="0"/>
              <a:t>文字、聲音、圖畫、照片或</a:t>
            </a:r>
            <a:r>
              <a:rPr lang="ja-JP" altLang="en-US" dirty="0" smtClean="0"/>
              <a:t>影像等</a:t>
            </a:r>
            <a:r>
              <a:rPr lang="en-US" altLang="ja-JP" dirty="0"/>
              <a:t>)</a:t>
            </a:r>
            <a:r>
              <a:rPr lang="ja-JP" altLang="en-US" dirty="0"/>
              <a:t>為手段，勒索、恐嚇或脅迫他人。</a:t>
            </a:r>
            <a:br>
              <a:rPr lang="ja-JP" altLang="en-US" dirty="0"/>
            </a:br>
            <a:endParaRPr lang="ja-JP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05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F796B7-9A58-1A45-8722-784FB57DC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一、避免數位性別暴力的「五不</a:t>
            </a:r>
            <a:r>
              <a:rPr lang="ja-JP" altLang="en-US" dirty="0" smtClean="0"/>
              <a:t>」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防護</a:t>
            </a:r>
            <a:r>
              <a:rPr lang="ja-JP" altLang="en-US" dirty="0"/>
              <a:t>守則</a:t>
            </a:r>
            <a:r>
              <a:rPr lang="en-US" altLang="ja-JP" dirty="0"/>
              <a:t>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DD6A46C-F56D-7040-BA2C-90B4A1895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2816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dirty="0"/>
              <a:t>1.</a:t>
            </a:r>
            <a:r>
              <a:rPr lang="ja-JP" altLang="en-US" dirty="0">
                <a:solidFill>
                  <a:srgbClr val="FF0000"/>
                </a:solidFill>
              </a:rPr>
              <a:t>不違反意願</a:t>
            </a:r>
            <a:r>
              <a:rPr lang="en-US" altLang="ja-JP" dirty="0"/>
              <a:t>:</a:t>
            </a:r>
            <a:r>
              <a:rPr lang="ja-JP" altLang="en-US" dirty="0"/>
              <a:t>不可強迫他人拍攝或傳送影像。 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/>
              <a:t>2.</a:t>
            </a:r>
            <a:r>
              <a:rPr lang="ja-JP" altLang="en-US" dirty="0">
                <a:solidFill>
                  <a:srgbClr val="FF0000"/>
                </a:solidFill>
              </a:rPr>
              <a:t>不聽從自拍</a:t>
            </a:r>
            <a:r>
              <a:rPr lang="en-US" altLang="ja-JP" dirty="0"/>
              <a:t>:</a:t>
            </a:r>
            <a:r>
              <a:rPr lang="ja-JP" altLang="en-US" dirty="0"/>
              <a:t>不要聽從引誘拍攝自己的影像。 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/>
              <a:t>3.</a:t>
            </a:r>
            <a:r>
              <a:rPr lang="ja-JP" altLang="en-US" dirty="0">
                <a:solidFill>
                  <a:srgbClr val="FF0000"/>
                </a:solidFill>
              </a:rPr>
              <a:t>不倉促傳訊</a:t>
            </a:r>
            <a:r>
              <a:rPr lang="en-US" altLang="ja-JP" dirty="0"/>
              <a:t>:</a:t>
            </a:r>
            <a:r>
              <a:rPr lang="ja-JP" altLang="en-US" dirty="0"/>
              <a:t>傳送訊息及影像前應再三確認。 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/>
              <a:t>4.</a:t>
            </a:r>
            <a:r>
              <a:rPr lang="ja-JP" altLang="en-US" dirty="0">
                <a:solidFill>
                  <a:srgbClr val="FF0000"/>
                </a:solidFill>
              </a:rPr>
              <a:t>不轉寄私照</a:t>
            </a:r>
            <a:r>
              <a:rPr lang="en-US" altLang="ja-JP" dirty="0"/>
              <a:t>:</a:t>
            </a:r>
            <a:r>
              <a:rPr lang="ja-JP" altLang="en-US" dirty="0"/>
              <a:t>收到他人私密照，轉傳即違法</a:t>
            </a:r>
            <a:r>
              <a:rPr lang="ja-JP" altLang="en-US" dirty="0" smtClean="0"/>
              <a:t>。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 </a:t>
            </a:r>
            <a:r>
              <a:rPr lang="en-US" altLang="ja-JP" dirty="0"/>
              <a:t>5.</a:t>
            </a:r>
            <a:r>
              <a:rPr lang="ja-JP" altLang="en-US" dirty="0">
                <a:solidFill>
                  <a:srgbClr val="FF0000"/>
                </a:solidFill>
              </a:rPr>
              <a:t>不取笑被害</a:t>
            </a:r>
            <a:r>
              <a:rPr lang="en-US" altLang="ja-JP" dirty="0"/>
              <a:t>:</a:t>
            </a:r>
            <a:r>
              <a:rPr lang="ja-JP" altLang="en-US" dirty="0"/>
              <a:t>取笑或檢討被害人是更大傷害。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534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C7BA87-F7D1-3245-82AD-11E741404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二、遭遇數位性別暴力的「四要</a:t>
            </a:r>
            <a:r>
              <a:rPr lang="ja-JP" altLang="en-US" dirty="0" smtClean="0"/>
              <a:t>」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防護</a:t>
            </a:r>
            <a:r>
              <a:rPr lang="ja-JP" altLang="en-US" dirty="0"/>
              <a:t>守則</a:t>
            </a:r>
            <a:r>
              <a:rPr lang="en-US" altLang="ja-JP" dirty="0"/>
              <a:t>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542CFCB-00BC-8241-A66D-0B7229757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28800"/>
            <a:ext cx="879532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ja-JP" dirty="0">
                <a:solidFill>
                  <a:srgbClr val="FF0000"/>
                </a:solidFill>
              </a:rPr>
              <a:t>1.</a:t>
            </a:r>
            <a:r>
              <a:rPr lang="ja-JP" altLang="en-US" dirty="0">
                <a:solidFill>
                  <a:srgbClr val="FF0000"/>
                </a:solidFill>
              </a:rPr>
              <a:t>要告訴師長</a:t>
            </a:r>
            <a:r>
              <a:rPr lang="en-US" altLang="ja-JP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               </a:t>
            </a:r>
            <a:r>
              <a:rPr lang="ja-JP" altLang="en-US" dirty="0" smtClean="0"/>
              <a:t>比起</a:t>
            </a:r>
            <a:r>
              <a:rPr lang="ja-JP" altLang="en-US" dirty="0"/>
              <a:t>獨自面對，師長可提供更多協助。 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>
                <a:solidFill>
                  <a:srgbClr val="FF0000"/>
                </a:solidFill>
              </a:rPr>
              <a:t>2.</a:t>
            </a:r>
            <a:r>
              <a:rPr lang="ja-JP" altLang="en-US" dirty="0">
                <a:solidFill>
                  <a:srgbClr val="FF0000"/>
                </a:solidFill>
              </a:rPr>
              <a:t>要截圖存證</a:t>
            </a:r>
            <a:r>
              <a:rPr lang="en-US" altLang="ja-JP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              </a:t>
            </a:r>
            <a:r>
              <a:rPr lang="ja-JP" altLang="en-US" dirty="0" smtClean="0"/>
              <a:t>有</a:t>
            </a:r>
            <a:r>
              <a:rPr lang="ja-JP" altLang="en-US" dirty="0"/>
              <a:t>明確的證據，有效將歹徒繩之以法。 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>
                <a:solidFill>
                  <a:srgbClr val="FF0000"/>
                </a:solidFill>
              </a:rPr>
              <a:t>3.</a:t>
            </a:r>
            <a:r>
              <a:rPr lang="ja-JP" altLang="en-US" dirty="0">
                <a:solidFill>
                  <a:srgbClr val="FF0000"/>
                </a:solidFill>
              </a:rPr>
              <a:t>要記得報警</a:t>
            </a:r>
            <a:r>
              <a:rPr lang="en-US" altLang="ja-JP" dirty="0" smtClean="0">
                <a:solidFill>
                  <a:srgbClr val="FF0000"/>
                </a:solidFill>
              </a:rPr>
              <a:t>:</a:t>
            </a:r>
            <a:r>
              <a:rPr lang="zh-TW" altLang="en-US" dirty="0" smtClean="0"/>
              <a:t> 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              </a:t>
            </a:r>
            <a:r>
              <a:rPr lang="ja-JP" altLang="en-US" dirty="0" smtClean="0"/>
              <a:t>不只</a:t>
            </a:r>
            <a:r>
              <a:rPr lang="ja-JP" altLang="en-US" dirty="0"/>
              <a:t>為了自己，避免更多無辜者受害。 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>
                <a:solidFill>
                  <a:srgbClr val="FF0000"/>
                </a:solidFill>
              </a:rPr>
              <a:t>4.</a:t>
            </a:r>
            <a:r>
              <a:rPr lang="ja-JP" altLang="en-US" dirty="0">
                <a:solidFill>
                  <a:srgbClr val="FF0000"/>
                </a:solidFill>
              </a:rPr>
              <a:t>要檢舉對方</a:t>
            </a:r>
            <a:r>
              <a:rPr lang="en-US" altLang="ja-JP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             </a:t>
            </a:r>
            <a:r>
              <a:rPr lang="ja-JP" altLang="en-US" dirty="0" smtClean="0"/>
              <a:t>就</a:t>
            </a:r>
            <a:r>
              <a:rPr lang="ja-JP" altLang="en-US" dirty="0"/>
              <a:t>算是假帳號，讓管理者依規定處理。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786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20E5E3-3428-8C40-B502-5FA711FDE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/>
              <a:t>iWIN</a:t>
            </a:r>
            <a:r>
              <a:rPr lang="en-US" altLang="zh-TW" dirty="0"/>
              <a:t> </a:t>
            </a:r>
            <a:r>
              <a:rPr lang="ja-JP" altLang="en-US" dirty="0"/>
              <a:t>網路內容防護機構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CCCEBFC-46D0-3D4D-8159-1FDD29557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/>
            </a:r>
            <a:br>
              <a:rPr lang="ja-JP" altLang="en-US" dirty="0"/>
            </a:br>
            <a:r>
              <a:rPr lang="ja-JP" altLang="en-US" dirty="0"/>
              <a:t>如有將網路流傳之資料下架之需要，可向 </a:t>
            </a:r>
            <a:r>
              <a:rPr lang="ja-JP" altLang="en-US" dirty="0">
                <a:solidFill>
                  <a:srgbClr val="FF0000"/>
                </a:solidFill>
              </a:rPr>
              <a:t>「</a:t>
            </a:r>
            <a:r>
              <a:rPr lang="en-US" dirty="0" err="1">
                <a:solidFill>
                  <a:srgbClr val="FF0000"/>
                </a:solidFill>
              </a:rPr>
              <a:t>iWin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ja-JP" altLang="en-US" dirty="0">
                <a:solidFill>
                  <a:srgbClr val="FF0000"/>
                </a:solidFill>
              </a:rPr>
              <a:t>網路內容防護機構」</a:t>
            </a:r>
            <a:r>
              <a:rPr lang="en-US" altLang="ja-JP" dirty="0"/>
              <a:t>(</a:t>
            </a:r>
            <a:r>
              <a:rPr lang="en-US" dirty="0">
                <a:hlinkClick r:id="rId2"/>
              </a:rPr>
              <a:t>https://</a:t>
            </a:r>
            <a:r>
              <a:rPr lang="en-US" dirty="0" err="1">
                <a:hlinkClick r:id="rId2"/>
              </a:rPr>
              <a:t>i.win.org.tw</a:t>
            </a:r>
            <a:r>
              <a:rPr lang="en-US" dirty="0">
                <a:hlinkClick r:id="rId2"/>
              </a:rPr>
              <a:t>/</a:t>
            </a:r>
            <a:r>
              <a:rPr lang="en-US" dirty="0" err="1">
                <a:hlinkClick r:id="rId2"/>
              </a:rPr>
              <a:t>index.php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</a:t>
            </a:r>
            <a:r>
              <a:rPr lang="ja-JP" altLang="en-US" dirty="0" smtClean="0"/>
              <a:t>申請</a:t>
            </a:r>
            <a:r>
              <a:rPr lang="ja-JP" altLang="en-US" dirty="0"/>
              <a:t>相 關協助。 </a:t>
            </a:r>
          </a:p>
          <a:p>
            <a:endParaRPr lang="ja-JP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3784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Autofit/>
          </a:bodyPr>
          <a:lstStyle/>
          <a:p>
            <a:r>
              <a:rPr lang="zh-TW" altLang="en-US" sz="5400" dirty="0"/>
              <a:t>影片欣賞</a:t>
            </a:r>
            <a:r>
              <a:rPr lang="en-US" altLang="zh-TW" sz="5400" dirty="0"/>
              <a:t/>
            </a:r>
            <a:br>
              <a:rPr lang="en-US" altLang="zh-TW" sz="5400" dirty="0"/>
            </a:b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/>
              <a:t>校園性平宣導微電影</a:t>
            </a:r>
            <a:r>
              <a:rPr lang="en-US" dirty="0"/>
              <a:t>-</a:t>
            </a:r>
            <a:r>
              <a:rPr lang="zh-TW" altLang="en-US" dirty="0"/>
              <a:t>學生自我保護</a:t>
            </a:r>
            <a:r>
              <a:rPr lang="zh-TW" altLang="en-US" dirty="0" smtClean="0"/>
              <a:t>篇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</a:t>
            </a:r>
            <a:r>
              <a:rPr lang="en-US" dirty="0" smtClean="0"/>
              <a:t>(</a:t>
            </a:r>
            <a:r>
              <a:rPr lang="zh-TW" altLang="en-US" dirty="0"/>
              <a:t>臺南市政府教育局製作</a:t>
            </a:r>
            <a:r>
              <a:rPr lang="en-US" dirty="0"/>
              <a:t>)</a:t>
            </a:r>
            <a:br>
              <a:rPr lang="en-US" dirty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 smtClean="0"/>
              <a:t> 防治</a:t>
            </a:r>
            <a:r>
              <a:rPr lang="zh-TW" altLang="en-US" dirty="0"/>
              <a:t>兒少私密照外流教育推廣素材完整</a:t>
            </a:r>
            <a:r>
              <a:rPr lang="zh-TW" altLang="en-US" dirty="0" smtClean="0"/>
              <a:t>版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</a:t>
            </a:r>
            <a:r>
              <a:rPr lang="en-US" dirty="0" smtClean="0"/>
              <a:t>(</a:t>
            </a:r>
            <a:r>
              <a:rPr lang="zh-TW" altLang="en-US" dirty="0"/>
              <a:t>衛生福利部</a:t>
            </a:r>
            <a:r>
              <a:rPr lang="en-US" dirty="0"/>
              <a:t>)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9177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4805C24-38E3-8A4D-BA41-465D712DE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D837699-4CE0-F144-89E2-FFAA83F8C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輔導室會發下</a:t>
            </a:r>
            <a:r>
              <a:rPr lang="en-US" altLang="zh-TW" dirty="0"/>
              <a:t>QR</a:t>
            </a:r>
            <a:r>
              <a:rPr lang="zh-TW" altLang="en-US" dirty="0"/>
              <a:t>或於學校首頁填寫</a:t>
            </a:r>
            <a:r>
              <a:rPr lang="en-US" altLang="zh-TW" dirty="0"/>
              <a:t>,</a:t>
            </a:r>
            <a:r>
              <a:rPr lang="zh-TW" altLang="en-US" dirty="0"/>
              <a:t>小朋友和家長</a:t>
            </a:r>
            <a:r>
              <a:rPr lang="zh-TW" altLang="zh-TW" dirty="0"/>
              <a:t>進行</a:t>
            </a:r>
            <a:r>
              <a:rPr lang="en-US" altLang="zh-TW" dirty="0"/>
              <a:t>google</a:t>
            </a:r>
            <a:r>
              <a:rPr lang="zh-TW" altLang="zh-TW" dirty="0"/>
              <a:t>表單的測驗</a:t>
            </a:r>
            <a:endParaRPr lang="en-US" altLang="zh-TW" dirty="0"/>
          </a:p>
          <a:p>
            <a:r>
              <a:rPr lang="en-US" altLang="zh-TW" dirty="0">
                <a:solidFill>
                  <a:srgbClr val="0000FF"/>
                </a:solidFill>
              </a:rPr>
              <a:t>5</a:t>
            </a:r>
            <a:r>
              <a:rPr lang="zh-TW" altLang="zh-TW" dirty="0">
                <a:solidFill>
                  <a:srgbClr val="0000FF"/>
                </a:solidFill>
              </a:rPr>
              <a:t>月</a:t>
            </a:r>
            <a:r>
              <a:rPr lang="en-US" altLang="zh-TW" dirty="0">
                <a:solidFill>
                  <a:srgbClr val="0000FF"/>
                </a:solidFill>
              </a:rPr>
              <a:t>30</a:t>
            </a:r>
            <a:r>
              <a:rPr lang="zh-TW" altLang="zh-TW" dirty="0">
                <a:solidFill>
                  <a:srgbClr val="0000FF"/>
                </a:solidFill>
              </a:rPr>
              <a:t>日前完成</a:t>
            </a:r>
            <a:endParaRPr lang="en-US" altLang="zh-TW" dirty="0">
              <a:solidFill>
                <a:srgbClr val="0000FF"/>
              </a:solidFill>
            </a:endParaRPr>
          </a:p>
          <a:p>
            <a:r>
              <a:rPr lang="zh-TW" altLang="en-US" dirty="0"/>
              <a:t>答對</a:t>
            </a:r>
            <a:r>
              <a:rPr lang="en-US" altLang="zh-TW" dirty="0"/>
              <a:t>80</a:t>
            </a:r>
            <a:r>
              <a:rPr lang="zh-TW" altLang="en-US" dirty="0"/>
              <a:t>分以上就可以參加摸彩</a:t>
            </a:r>
            <a:r>
              <a:rPr lang="en-US" altLang="zh-TW" dirty="0"/>
              <a:t>!</a:t>
            </a:r>
          </a:p>
          <a:p>
            <a:r>
              <a:rPr lang="zh-TW" altLang="zh-TW" dirty="0"/>
              <a:t>輔導室進行抽獎，各年級抽出</a:t>
            </a:r>
            <a:r>
              <a:rPr lang="en-US" altLang="zh-TW" dirty="0"/>
              <a:t>10</a:t>
            </a:r>
            <a:r>
              <a:rPr lang="zh-TW" altLang="zh-TW" dirty="0"/>
              <a:t>名學生，每人榮譽點券一點。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861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590</Words>
  <Application>Microsoft Office PowerPoint</Application>
  <PresentationFormat>如螢幕大小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2" baseType="lpstr">
      <vt:lpstr>Office 佈景主題</vt:lpstr>
      <vt:lpstr>桃園市建德國小109學年度 性別平等教育宣導月-</vt:lpstr>
      <vt:lpstr>PowerPoint 簡報</vt:lpstr>
      <vt:lpstr>校園常見類型包括: 1 </vt:lpstr>
      <vt:lpstr>校園常見類型包括:2</vt:lpstr>
      <vt:lpstr>校園常見類型包括:3</vt:lpstr>
      <vt:lpstr>校園常見類型包括:4</vt:lpstr>
      <vt:lpstr>一、避免數位性別暴力的「五不」 防護守則:</vt:lpstr>
      <vt:lpstr>二、遭遇數位性別暴力的「四要」 防護守則:</vt:lpstr>
      <vt:lpstr>iWIN 網路內容防護機構</vt:lpstr>
      <vt:lpstr>影片欣賞 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14</cp:revision>
  <dcterms:created xsi:type="dcterms:W3CDTF">2020-04-27T01:56:22Z</dcterms:created>
  <dcterms:modified xsi:type="dcterms:W3CDTF">2021-05-18T00:08:36Z</dcterms:modified>
</cp:coreProperties>
</file>