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858750" cy="7232650"/>
  <p:notesSz cx="6735763" cy="9866313"/>
  <p:embeddedFontLst>
    <p:embeddedFont>
      <p:font typeface="Microsoft JhengHei" panose="020B0604030504040204" pitchFamily="34" charset="-120"/>
      <p:regular r:id="rId43"/>
      <p:bold r:id="rId44"/>
    </p:embeddedFont>
    <p:embeddedFont>
      <p:font typeface="Anton" panose="02020500000000000000" charset="0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j1+KHmRQ8CmQmedUr5iuJO/VyK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26" y="7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5" name="Google Shape;55;p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2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3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1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3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4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6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7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40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40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>
            <a:spLocks noGrp="1"/>
          </p:cNvSpPr>
          <p:nvPr>
            <p:ph type="dt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2"/>
          <p:cNvSpPr txBox="1">
            <a:spLocks noGrp="1"/>
          </p:cNvSpPr>
          <p:nvPr>
            <p:ph type="ft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sldNum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9" name="Google Shape;19;p42"/>
          <p:cNvSpPr/>
          <p:nvPr/>
        </p:nvSpPr>
        <p:spPr>
          <a:xfrm rot="10800000" flipH="1">
            <a:off x="0" y="0"/>
            <a:ext cx="12858749" cy="914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2"/>
          <p:cNvSpPr/>
          <p:nvPr/>
        </p:nvSpPr>
        <p:spPr>
          <a:xfrm rot="10800000" flipH="1">
            <a:off x="1" y="-2"/>
            <a:ext cx="704850" cy="914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>
            <a:spLocks noGrp="1"/>
          </p:cNvSpPr>
          <p:nvPr>
            <p:ph type="dt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3"/>
          <p:cNvSpPr txBox="1">
            <a:spLocks noGrp="1"/>
          </p:cNvSpPr>
          <p:nvPr>
            <p:ph type="ft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3"/>
          <p:cNvSpPr txBox="1">
            <a:spLocks noGrp="1"/>
          </p:cNvSpPr>
          <p:nvPr>
            <p:ph type="sldNum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4"/>
          <p:cNvSpPr txBox="1"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7"/>
              <a:buFont typeface="Calibri"/>
              <a:buNone/>
              <a:defRPr sz="379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4"/>
          <p:cNvSpPr txBox="1"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4"/>
          <p:cNvSpPr txBox="1">
            <a:spLocks noGrp="1"/>
          </p:cNvSpPr>
          <p:nvPr>
            <p:ph type="dt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4"/>
          <p:cNvSpPr txBox="1">
            <a:spLocks noGrp="1"/>
          </p:cNvSpPr>
          <p:nvPr>
            <p:ph type="ft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4"/>
          <p:cNvSpPr txBox="1">
            <a:spLocks noGrp="1"/>
          </p:cNvSpPr>
          <p:nvPr>
            <p:ph type="sldNum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5"/>
          <p:cNvSpPr txBox="1"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5"/>
          <p:cNvSpPr txBox="1">
            <a:spLocks noGrp="1"/>
          </p:cNvSpPr>
          <p:nvPr>
            <p:ph type="body" idx="1"/>
          </p:nvPr>
        </p:nvSpPr>
        <p:spPr>
          <a:xfrm>
            <a:off x="714376" y="2278621"/>
            <a:ext cx="4412849" cy="4092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5"/>
          <p:cNvSpPr txBox="1">
            <a:spLocks noGrp="1"/>
          </p:cNvSpPr>
          <p:nvPr>
            <p:ph type="body" idx="2"/>
          </p:nvPr>
        </p:nvSpPr>
        <p:spPr>
          <a:xfrm>
            <a:off x="5368328" y="2278622"/>
            <a:ext cx="4412848" cy="4092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dt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5"/>
          <p:cNvSpPr txBox="1">
            <a:spLocks noGrp="1"/>
          </p:cNvSpPr>
          <p:nvPr>
            <p:ph type="ft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5"/>
          <p:cNvSpPr txBox="1">
            <a:spLocks noGrp="1"/>
          </p:cNvSpPr>
          <p:nvPr>
            <p:ph type="sldNum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表格" type="tbl">
  <p:cSld name="TAB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6"/>
          <p:cNvSpPr txBox="1"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dt" idx="10"/>
          </p:nvPr>
        </p:nvSpPr>
        <p:spPr>
          <a:xfrm>
            <a:off x="642938" y="6586400"/>
            <a:ext cx="3000375" cy="50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6"/>
          <p:cNvSpPr txBox="1">
            <a:spLocks noGrp="1"/>
          </p:cNvSpPr>
          <p:nvPr>
            <p:ph type="ftr" idx="11"/>
          </p:nvPr>
        </p:nvSpPr>
        <p:spPr>
          <a:xfrm>
            <a:off x="4393406" y="6586400"/>
            <a:ext cx="4071938" cy="50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sldNum" idx="12"/>
          </p:nvPr>
        </p:nvSpPr>
        <p:spPr>
          <a:xfrm>
            <a:off x="9215438" y="6586400"/>
            <a:ext cx="3000375" cy="50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7"/>
          <p:cNvSpPr txBox="1">
            <a:spLocks noGrp="1"/>
          </p:cNvSpPr>
          <p:nvPr>
            <p:ph type="title"/>
          </p:nvPr>
        </p:nvSpPr>
        <p:spPr>
          <a:xfrm>
            <a:off x="438328" y="625783"/>
            <a:ext cx="11982094" cy="80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7"/>
          <p:cNvSpPr txBox="1">
            <a:spLocks noGrp="1"/>
          </p:cNvSpPr>
          <p:nvPr>
            <p:ph type="body" idx="1"/>
          </p:nvPr>
        </p:nvSpPr>
        <p:spPr>
          <a:xfrm>
            <a:off x="438328" y="1620579"/>
            <a:ext cx="11982094" cy="4804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sldNum" idx="12"/>
          </p:nvPr>
        </p:nvSpPr>
        <p:spPr>
          <a:xfrm>
            <a:off x="11914438" y="6556265"/>
            <a:ext cx="772418" cy="55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84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dt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1"/>
          <p:cNvSpPr txBox="1">
            <a:spLocks noGrp="1"/>
          </p:cNvSpPr>
          <p:nvPr>
            <p:ph type="ft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1"/>
          <p:cNvSpPr txBox="1">
            <a:spLocks noGrp="1"/>
          </p:cNvSpPr>
          <p:nvPr>
            <p:ph type="sldNum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/>
          <p:nvPr/>
        </p:nvSpPr>
        <p:spPr>
          <a:xfrm>
            <a:off x="1964879" y="1960141"/>
            <a:ext cx="8640960" cy="363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500" b="1" i="0" u="none" strike="noStrike" cap="none">
                <a:solidFill>
                  <a:srgbClr val="BCE29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防</a:t>
            </a:r>
            <a:r>
              <a:rPr lang="zh-TW" sz="11500" b="1" i="0" u="none" strike="noStrike" cap="none">
                <a:solidFill>
                  <a:srgbClr val="6DAA2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毒</a:t>
            </a:r>
            <a:r>
              <a:rPr lang="zh-TW" sz="11500" b="1" i="0" u="none" strike="noStrike" cap="none">
                <a:solidFill>
                  <a:srgbClr val="00B0F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守</a:t>
            </a:r>
            <a:r>
              <a:rPr lang="zh-TW" sz="11500" b="1" i="0" u="none" strike="noStrike" cap="none">
                <a:solidFill>
                  <a:srgbClr val="0084B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門</a:t>
            </a:r>
            <a:r>
              <a:rPr lang="zh-TW" sz="11500" b="1" i="0" u="none" strike="noStrike" cap="none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員</a:t>
            </a:r>
            <a:endParaRPr sz="11500" b="1" i="0" u="none" strike="noStrike" cap="none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500" b="1" i="0" u="none" strike="noStrike" cap="none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悟</a:t>
            </a:r>
            <a:r>
              <a:rPr lang="zh-TW" sz="11500" b="1" i="0" u="none" strike="noStrike" cap="none">
                <a:solidFill>
                  <a:srgbClr val="49711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空</a:t>
            </a:r>
            <a:r>
              <a:rPr lang="zh-TW" sz="11500" b="1" i="0" u="none" strike="noStrike" cap="none">
                <a:solidFill>
                  <a:srgbClr val="00587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有</a:t>
            </a:r>
            <a:r>
              <a:rPr lang="zh-TW" sz="11500" b="1" i="0" u="none" strike="noStrike" cap="none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法</a:t>
            </a:r>
            <a:r>
              <a:rPr lang="zh-TW" sz="11500" b="1" i="0" u="none" strike="noStrike" cap="none">
                <a:solidFill>
                  <a:srgbClr val="323F4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寶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/>
          <p:nvPr/>
        </p:nvSpPr>
        <p:spPr>
          <a:xfrm>
            <a:off x="6546439" y="1408876"/>
            <a:ext cx="4090131" cy="805301"/>
          </a:xfrm>
          <a:custGeom>
            <a:avLst/>
            <a:gdLst/>
            <a:ahLst/>
            <a:cxnLst/>
            <a:rect l="l" t="t" r="r" b="b"/>
            <a:pathLst>
              <a:path w="3878508" h="762904" extrusionOk="0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故事前言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5841590" y="1408876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21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6546439" y="2410062"/>
            <a:ext cx="4090131" cy="805301"/>
          </a:xfrm>
          <a:custGeom>
            <a:avLst/>
            <a:gdLst/>
            <a:ahLst/>
            <a:cxnLst/>
            <a:rect l="l" t="t" r="r" b="b"/>
            <a:pathLst>
              <a:path w="3878508" h="762904" extrusionOk="0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5841590" y="2410062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218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6546439" y="3411248"/>
            <a:ext cx="4090131" cy="805301"/>
          </a:xfrm>
          <a:custGeom>
            <a:avLst/>
            <a:gdLst/>
            <a:ahLst/>
            <a:cxnLst/>
            <a:rect l="l" t="t" r="r" b="b"/>
            <a:pathLst>
              <a:path w="3878508" h="762904" extrusionOk="0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好法寶來解套</a:t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5841590" y="3411248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218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6546439" y="4412434"/>
            <a:ext cx="4090131" cy="805301"/>
          </a:xfrm>
          <a:custGeom>
            <a:avLst/>
            <a:gdLst/>
            <a:ahLst/>
            <a:cxnLst/>
            <a:rect l="l" t="t" r="r" b="b"/>
            <a:pathLst>
              <a:path w="3878508" h="762904" extrusionOk="0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好法寶是好朋友</a:t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5841590" y="4412434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218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6" name="Google Shape;66;p2"/>
          <p:cNvSpPr txBox="1"/>
          <p:nvPr/>
        </p:nvSpPr>
        <p:spPr>
          <a:xfrm>
            <a:off x="884759" y="2780353"/>
            <a:ext cx="4680519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課程內容</a:t>
            </a:r>
            <a:endParaRPr sz="80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1926707" y="4011459"/>
            <a:ext cx="284487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6558160" y="5403312"/>
            <a:ext cx="4090131" cy="805301"/>
          </a:xfrm>
          <a:custGeom>
            <a:avLst/>
            <a:gdLst/>
            <a:ahLst/>
            <a:cxnLst/>
            <a:rect l="l" t="t" r="r" b="b"/>
            <a:pathLst>
              <a:path w="3878508" h="762904" extrusionOk="0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好法寶大絕招</a:t>
            </a: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5853311" y="5403312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218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4218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/>
          <p:nvPr/>
        </p:nvSpPr>
        <p:spPr>
          <a:xfrm>
            <a:off x="740743" y="87933"/>
            <a:ext cx="223651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培養默契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244799" y="1744117"/>
            <a:ext cx="10513168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家長志工：當我數到1的時候拍1下手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學生：拍1下手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家長志工：當我數到2的時候拍2下手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學生：拍2下手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完成班級默契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/>
          <p:nvPr/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1700" tIns="45700" rIns="949150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76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124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0124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6501383" y="3329281"/>
            <a:ext cx="425819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故事前言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/>
          <p:nvPr/>
        </p:nvSpPr>
        <p:spPr>
          <a:xfrm>
            <a:off x="164679" y="995137"/>
            <a:ext cx="6120680" cy="624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當年的西遊記是敘述</a:t>
            </a:r>
            <a:r>
              <a:rPr lang="zh-TW" sz="3600">
                <a:solidFill>
                  <a:srgbClr val="0084B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唐三藏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3600">
                <a:solidFill>
                  <a:srgbClr val="49711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孫悟空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3600">
                <a:solidFill>
                  <a:srgbClr val="FFC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豬八戒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36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沙悟淨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遠赴西域取經，途中所發生一連串驚險刺激的冒險故事，這趟奇幻旅程中的各種妖怪，不但無法阻撓一行人堅定的取經任務，反而凝聚了夥伴之間的向心力！主角每逢危機總能憑藉著機智與勇氣，共同克服重重難關達成任務。</a:t>
            </a:r>
            <a:endParaRPr/>
          </a:p>
        </p:txBody>
      </p:sp>
      <p:sp>
        <p:nvSpPr>
          <p:cNvPr id="89" name="Google Shape;89;p5"/>
          <p:cNvSpPr/>
          <p:nvPr/>
        </p:nvSpPr>
        <p:spPr>
          <a:xfrm>
            <a:off x="740743" y="87933"/>
            <a:ext cx="230425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故事前傳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90" name="Google Shape;90;p5"/>
          <p:cNvPicPr preferRelativeResize="0"/>
          <p:nvPr/>
        </p:nvPicPr>
        <p:blipFill rotWithShape="1">
          <a:blip r:embed="rId3">
            <a:alphaModFix/>
          </a:blip>
          <a:srcRect l="7899" t="6968" r="7194"/>
          <a:stretch/>
        </p:blipFill>
        <p:spPr>
          <a:xfrm>
            <a:off x="6320909" y="1456085"/>
            <a:ext cx="6378214" cy="4951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/>
          <p:nvPr/>
        </p:nvSpPr>
        <p:spPr>
          <a:xfrm>
            <a:off x="92671" y="1017722"/>
            <a:ext cx="6429375" cy="624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時序遞移，在人們逐漸遺忘西遊記故事的同時，當年西遊記的唐僧一行人，在白骨精的洞穴中誤闖時光隧道，穿越時空來到了科技進步的21世紀！他們發現，有更可怕的挑戰正等著他們，讓我們一同來成為唐僧的最佳盟友，勇敢接受挑戰並克服險阻吧！</a:t>
            </a:r>
            <a:endParaRPr/>
          </a:p>
        </p:txBody>
      </p:sp>
      <p:sp>
        <p:nvSpPr>
          <p:cNvPr id="96" name="Google Shape;96;p6"/>
          <p:cNvSpPr/>
          <p:nvPr/>
        </p:nvSpPr>
        <p:spPr>
          <a:xfrm>
            <a:off x="740743" y="87933"/>
            <a:ext cx="223651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故事前傳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97" name="Google Shape;97;p6"/>
          <p:cNvPicPr preferRelativeResize="0"/>
          <p:nvPr/>
        </p:nvPicPr>
        <p:blipFill rotWithShape="1">
          <a:blip r:embed="rId3">
            <a:alphaModFix/>
          </a:blip>
          <a:srcRect l="4039" t="4456" r="6059"/>
          <a:stretch/>
        </p:blipFill>
        <p:spPr>
          <a:xfrm>
            <a:off x="6474728" y="1672109"/>
            <a:ext cx="6361456" cy="4789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/>
          <p:nvPr/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1700" tIns="45700" rIns="949150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76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124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0124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6069335" y="3329281"/>
            <a:ext cx="253000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308695" y="2392189"/>
            <a:ext cx="6429375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原本就古靈精怪難以駕馭的孫悟空，經常闖禍，總要逼得唐僧使出緊箍咒來控制孫悟空。</a:t>
            </a:r>
            <a:endParaRPr/>
          </a:p>
        </p:txBody>
      </p:sp>
      <p:sp>
        <p:nvSpPr>
          <p:cNvPr id="111" name="Google Shape;111;p8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8"/>
          <p:cNvPicPr preferRelativeResize="0"/>
          <p:nvPr/>
        </p:nvPicPr>
        <p:blipFill rotWithShape="1">
          <a:blip r:embed="rId3">
            <a:alphaModFix/>
          </a:blip>
          <a:srcRect l="22124" t="15028" r="18741" b="16273"/>
          <a:stretch/>
        </p:blipFill>
        <p:spPr>
          <a:xfrm>
            <a:off x="7797527" y="795819"/>
            <a:ext cx="3617215" cy="5942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/>
          <p:nvPr/>
        </p:nvSpPr>
        <p:spPr>
          <a:xfrm>
            <a:off x="236687" y="2320181"/>
            <a:ext cx="6429375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沒想到孫悟空結交損友，開始出沒在不良場所且經常夜歸，在眾人慫恿以及好奇心驅使下，接觸了非法的毒品，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9"/>
          <p:cNvPicPr preferRelativeResize="0"/>
          <p:nvPr/>
        </p:nvPicPr>
        <p:blipFill rotWithShape="1">
          <a:blip r:embed="rId3">
            <a:alphaModFix/>
          </a:blip>
          <a:srcRect t="17919" b="14379"/>
          <a:stretch/>
        </p:blipFill>
        <p:spPr>
          <a:xfrm>
            <a:off x="6933431" y="1312069"/>
            <a:ext cx="5709598" cy="546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"/>
          <p:cNvSpPr/>
          <p:nvPr/>
        </p:nvSpPr>
        <p:spPr>
          <a:xfrm>
            <a:off x="236687" y="2392189"/>
            <a:ext cx="6429375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食髓知味後，竟然漸漸無法抽身，甚至對於這種使用毒品後的快感魂牽夢縈，原本早睡早起的悟空開始徹夜未眠，白天昏沉沒有精神。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5" name="Google Shape;125;p10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9071" y="0"/>
            <a:ext cx="5854917" cy="82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"/>
          <p:cNvSpPr/>
          <p:nvPr/>
        </p:nvSpPr>
        <p:spPr>
          <a:xfrm>
            <a:off x="236687" y="2752229"/>
            <a:ext cx="6429375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慢慢的也會疑神疑鬼，總覺得身邊的人對他不友善，或是想要傷害自己，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1423" y="-22182"/>
            <a:ext cx="5854916" cy="82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/>
          <p:nvPr/>
        </p:nvSpPr>
        <p:spPr>
          <a:xfrm>
            <a:off x="236687" y="2392189"/>
            <a:ext cx="6429375" cy="297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樂天開朗的個性也變得陰晴不定、容易因為小事暴怒或是沮喪絕望，更隨身攜帶分裝夾練袋、打火機等奇怪的物品，還不准別人發問。</a:t>
            </a:r>
            <a:endParaRPr/>
          </a:p>
        </p:txBody>
      </p:sp>
      <p:sp>
        <p:nvSpPr>
          <p:cNvPr id="139" name="Google Shape;139;p12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1423" y="0"/>
            <a:ext cx="5854916" cy="82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"/>
          <p:cNvSpPr/>
          <p:nvPr/>
        </p:nvSpPr>
        <p:spPr>
          <a:xfrm>
            <a:off x="236687" y="2320181"/>
            <a:ext cx="6429375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在一次無意間，孫悟空說溜了嘴，唐僧才驚覺大事不妙，覺得單憑自己的力量無法幫助孫悟空脫離毒品的控制，四處奔走尋求協助。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6" name="Google Shape;146;p13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8314" y="-234770"/>
            <a:ext cx="5854916" cy="82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/>
          <p:nvPr/>
        </p:nvSpPr>
        <p:spPr>
          <a:xfrm>
            <a:off x="513101" y="1456085"/>
            <a:ext cx="670836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到底，孫悟空發生了哪些事情？你可以幫忙抽絲剝繭查出來嗎？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740743" y="87933"/>
            <a:ext cx="200888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第3部曲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4"/>
          <p:cNvSpPr/>
          <p:nvPr/>
        </p:nvSpPr>
        <p:spPr>
          <a:xfrm>
            <a:off x="236687" y="3544317"/>
            <a:ext cx="7920880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「作息改變」：徹夜未眠，白天昏沉沒有精神。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「行為異常」：出沒在不良場所且經常夜歸。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「情緒不穩」：個性變得陰晴不定，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容易因為小事暴怒或是沮喪絕望。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疑神疑鬼，總覺得身邊的人對他 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不友善，或是想要傷害自己。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「特殊物品」：隨身攜帶分裝夾練袋、打火機。</a:t>
            </a:r>
            <a:endParaRPr sz="2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55" name="Google Shape;15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9535" y="591989"/>
            <a:ext cx="5114319" cy="723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/>
          <p:nvPr/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1700" tIns="45700" rIns="949150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76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5"/>
          <p:cNvSpPr txBox="1"/>
          <p:nvPr/>
        </p:nvSpPr>
        <p:spPr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124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0124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5"/>
          <p:cNvSpPr txBox="1"/>
          <p:nvPr/>
        </p:nvSpPr>
        <p:spPr>
          <a:xfrm>
            <a:off x="6069335" y="3329281"/>
            <a:ext cx="3600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icrosoft JhengHei"/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好法寶來解套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/>
          <p:nvPr/>
        </p:nvSpPr>
        <p:spPr>
          <a:xfrm>
            <a:off x="308695" y="2032149"/>
            <a:ext cx="6429375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回想你自己成長的過程，當你做錯事情的時候，會不會怕別人發現，或是怕人責罵或處罰，所以往往不願意說出口而選擇逃避。</a:t>
            </a:r>
            <a:endParaRPr/>
          </a:p>
        </p:txBody>
      </p:sp>
      <p:sp>
        <p:nvSpPr>
          <p:cNvPr id="169" name="Google Shape;169;p16"/>
          <p:cNvSpPr/>
          <p:nvPr/>
        </p:nvSpPr>
        <p:spPr>
          <a:xfrm>
            <a:off x="740743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好法寶來解套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70" name="Google Shape;17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3431" y="441876"/>
            <a:ext cx="5114319" cy="723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"/>
          <p:cNvSpPr/>
          <p:nvPr/>
        </p:nvSpPr>
        <p:spPr>
          <a:xfrm>
            <a:off x="740743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好法寶來解套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236688" y="1168053"/>
            <a:ext cx="1238537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✽誰可以分享一下，你曾經犯過什麼樣的錯誤？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讓你至今仍印象深刻呢？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244663" y="3008521"/>
            <a:ext cx="772839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✽為什麼要選擇沈默或是逃避呢？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8" name="Google Shape;178;p17"/>
          <p:cNvSpPr/>
          <p:nvPr/>
        </p:nvSpPr>
        <p:spPr>
          <a:xfrm>
            <a:off x="236688" y="4237975"/>
            <a:ext cx="1234504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✽請問，選擇逃避或沈默之後，事情能夠真正解決嗎？</a:t>
            </a:r>
            <a:endParaRPr/>
          </a:p>
        </p:txBody>
      </p:sp>
      <p:sp>
        <p:nvSpPr>
          <p:cNvPr id="179" name="Google Shape;179;p17"/>
          <p:cNvSpPr/>
          <p:nvPr/>
        </p:nvSpPr>
        <p:spPr>
          <a:xfrm>
            <a:off x="256853" y="5488533"/>
            <a:ext cx="721543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✽那要如何解決所面臨的困難？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"/>
          <p:cNvSpPr/>
          <p:nvPr/>
        </p:nvSpPr>
        <p:spPr>
          <a:xfrm>
            <a:off x="740743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好法寶來解套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596727" y="1600101"/>
            <a:ext cx="11305256" cy="501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毒藥癮者所遇到之困難，多半是害怕其吸毒的行為被發現後會被嚴重責難，狀況與原因也就無法被受了解，也無法獲得心理支持，其實與毒藥癮者最親、也最能給予支持的仍是家人和親友，所以當想要幫助毒藥癮者時，先尋求可以幫助的人，先保護自己再去幫助別人，不妨與毒藥癮者談談，了解毒藥癮狀況及原因，並與其談論是否願意接受專人協助，或接受戒癮治療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/>
          <p:nvPr/>
        </p:nvSpPr>
        <p:spPr>
          <a:xfrm>
            <a:off x="413797" y="3186778"/>
            <a:ext cx="7976864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✽有哪些方法可以協助毒藥癮者呢?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✽報警是唯一的最佳途徑嗎?</a:t>
            </a:r>
            <a:endParaRPr sz="40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414544" y="1537203"/>
            <a:ext cx="1233681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✽萬一身邊真的出現毒藥癮者時，我要不要伸出援手？  </a:t>
            </a:r>
            <a:r>
              <a:rPr lang="zh-TW" altLang="en-US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lang="en-US" altLang="zh-TW" sz="40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為什麼? </a:t>
            </a:r>
            <a:endParaRPr sz="40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413796" y="4984477"/>
            <a:ext cx="1233681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✽如果不報警的話，我該如何幫助已經在吸毒的親友?</a:t>
            </a:r>
            <a:endParaRPr sz="40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3" name="Google Shape;193;p19"/>
          <p:cNvSpPr/>
          <p:nvPr/>
        </p:nvSpPr>
        <p:spPr>
          <a:xfrm>
            <a:off x="740743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好法寶來解套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/>
          <p:nvPr/>
        </p:nvSpPr>
        <p:spPr>
          <a:xfrm>
            <a:off x="740743" y="87933"/>
            <a:ext cx="377539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好法寶是好朋友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684880" y="2176165"/>
            <a:ext cx="5960520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請問，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吸食毒品犯法嗎？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為什麼？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可能會有什麼罰責?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可能觸犯的刑責有哪些？</a:t>
            </a:r>
            <a:endParaRPr/>
          </a:p>
        </p:txBody>
      </p:sp>
      <p:sp>
        <p:nvSpPr>
          <p:cNvPr id="200" name="Google Shape;200;p20"/>
          <p:cNvSpPr/>
          <p:nvPr/>
        </p:nvSpPr>
        <p:spPr>
          <a:xfrm>
            <a:off x="6330462" y="2032149"/>
            <a:ext cx="6147585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＃刑法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＃毒品危害防制條例</a:t>
            </a:r>
            <a:endParaRPr sz="3600" dirty="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＃少年事件處理法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＃社會秩序維護法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＃藥事法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＃</a:t>
            </a:r>
            <a:r>
              <a:rPr lang="zh-TW" sz="32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兒童及少年福利與權益保障法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/>
          <p:nvPr/>
        </p:nvSpPr>
        <p:spPr>
          <a:xfrm>
            <a:off x="740743" y="87933"/>
            <a:ext cx="377539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好法寶是好朋友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380703" y="3112269"/>
            <a:ext cx="634019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只有吸食毒品才會犯法嗎？</a:t>
            </a:r>
            <a:endParaRPr sz="40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為什麼？</a:t>
            </a:r>
            <a:endParaRPr dirty="0"/>
          </a:p>
        </p:txBody>
      </p:sp>
      <p:sp>
        <p:nvSpPr>
          <p:cNvPr id="207" name="Google Shape;207;p21"/>
          <p:cNvSpPr/>
          <p:nvPr/>
        </p:nvSpPr>
        <p:spPr>
          <a:xfrm>
            <a:off x="6720900" y="2896245"/>
            <a:ext cx="547971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吸食、施打、製造、運輸</a:t>
            </a:r>
            <a:r>
              <a:rPr lang="zh-TW" sz="36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36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販賣、持有、引誘</a:t>
            </a:r>
            <a:r>
              <a:rPr lang="zh-TW" sz="36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都犯法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/>
          <p:nvPr/>
        </p:nvSpPr>
        <p:spPr>
          <a:xfrm>
            <a:off x="740743" y="87933"/>
            <a:ext cx="377539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好法寶是好朋友</a:t>
            </a:r>
            <a:endParaRPr sz="4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380703" y="1960141"/>
            <a:ext cx="6372257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1、如果有法律上的問題，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我要如何得到諮詢？</a:t>
            </a: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2、在生活上可以找誰幫忙?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3、學校可有誰可以幫助我?</a:t>
            </a:r>
            <a:endParaRPr/>
          </a:p>
        </p:txBody>
      </p:sp>
      <p:sp>
        <p:nvSpPr>
          <p:cNvPr id="214" name="Google Shape;214;p22"/>
          <p:cNvSpPr/>
          <p:nvPr/>
        </p:nvSpPr>
        <p:spPr>
          <a:xfrm>
            <a:off x="6302746" y="1600101"/>
            <a:ext cx="6480720" cy="1754326"/>
          </a:xfrm>
          <a:prstGeom prst="rect">
            <a:avLst/>
          </a:prstGeom>
          <a:solidFill>
            <a:srgbClr val="E8F5D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＃法律扶助基金會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1、＃專業戒毒中心或社工諮詢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＃民間戒毒機構</a:t>
            </a:r>
            <a:endParaRPr/>
          </a:p>
        </p:txBody>
      </p:sp>
      <p:sp>
        <p:nvSpPr>
          <p:cNvPr id="215" name="Google Shape;215;p22"/>
          <p:cNvSpPr/>
          <p:nvPr/>
        </p:nvSpPr>
        <p:spPr>
          <a:xfrm>
            <a:off x="6861423" y="3544317"/>
            <a:ext cx="5184576" cy="1200329"/>
          </a:xfrm>
          <a:prstGeom prst="rect">
            <a:avLst/>
          </a:prstGeom>
          <a:solidFill>
            <a:srgbClr val="BCE29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2、＃可以信賴的長輩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＃家裡的其他成員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6923897" y="4934536"/>
            <a:ext cx="5688632" cy="12003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3、＃老師、主任、校長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＃能信賴的朋友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/>
          <p:nvPr/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41700" tIns="45700" rIns="949150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76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124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10124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6357367" y="3329281"/>
            <a:ext cx="3600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icrosoft JhengHei"/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30" name="Google Shape;230;p24"/>
          <p:cNvSpPr/>
          <p:nvPr/>
        </p:nvSpPr>
        <p:spPr>
          <a:xfrm>
            <a:off x="380703" y="1240061"/>
            <a:ext cx="6912768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迷思進行釐清及確定，針對學習單中的問題進行全班的</a:t>
            </a:r>
            <a:r>
              <a:rPr lang="zh-TW" sz="36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快問快答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遊戲，全班起立，當老師提問時，在說出「請作答」後，立刻做出正確或是錯誤的判斷，若是正確就在頭頂比○，錯誤就在胸口比╳，答錯即坐下，直至題目問完，剩下的就是獲勝者，看看哪一組最多人即為獲勝。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7487" y="303957"/>
            <a:ext cx="5114319" cy="723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/>
          <p:nvPr/>
        </p:nvSpPr>
        <p:spPr>
          <a:xfrm>
            <a:off x="452711" y="1744117"/>
            <a:ext cx="5184576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好朋友推薦的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一定是好東西，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所以在眾人慫恿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及好奇心驅使下，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接觸了非法的毒品也沒關係。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grpSp>
        <p:nvGrpSpPr>
          <p:cNvPr id="238" name="Google Shape;238;p25"/>
          <p:cNvGrpSpPr/>
          <p:nvPr/>
        </p:nvGrpSpPr>
        <p:grpSpPr>
          <a:xfrm>
            <a:off x="6653069" y="1600101"/>
            <a:ext cx="5817307" cy="5184577"/>
            <a:chOff x="6653069" y="1600101"/>
            <a:chExt cx="5817307" cy="5184577"/>
          </a:xfrm>
        </p:grpSpPr>
        <p:sp>
          <p:nvSpPr>
            <p:cNvPr id="239" name="Google Shape;239;p25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5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46" name="Google Shape;246;p26"/>
          <p:cNvSpPr/>
          <p:nvPr/>
        </p:nvSpPr>
        <p:spPr>
          <a:xfrm>
            <a:off x="452711" y="1744117"/>
            <a:ext cx="518457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毒品不會一次就上癮，偷偷嘗試看看也沒關係，反正我下次不會再吸食。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47" name="Google Shape;247;p26"/>
          <p:cNvGrpSpPr/>
          <p:nvPr/>
        </p:nvGrpSpPr>
        <p:grpSpPr>
          <a:xfrm>
            <a:off x="6653069" y="1600101"/>
            <a:ext cx="5817307" cy="5184577"/>
            <a:chOff x="6653069" y="1600101"/>
            <a:chExt cx="5817307" cy="5184577"/>
          </a:xfrm>
        </p:grpSpPr>
        <p:sp>
          <p:nvSpPr>
            <p:cNvPr id="248" name="Google Shape;248;p26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55" name="Google Shape;255;p27"/>
          <p:cNvSpPr/>
          <p:nvPr/>
        </p:nvSpPr>
        <p:spPr>
          <a:xfrm>
            <a:off x="452711" y="1744117"/>
            <a:ext cx="518457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吸食毒品可能導致個性變得陰晴不定、容易因為小事暴怒或是沮喪絕望。</a:t>
            </a:r>
            <a:endParaRPr/>
          </a:p>
        </p:txBody>
      </p:sp>
      <p:grpSp>
        <p:nvGrpSpPr>
          <p:cNvPr id="256" name="Google Shape;256;p27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257" name="Google Shape;257;p27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64" name="Google Shape;264;p28"/>
          <p:cNvSpPr/>
          <p:nvPr/>
        </p:nvSpPr>
        <p:spPr>
          <a:xfrm>
            <a:off x="452711" y="1744117"/>
            <a:ext cx="5184576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通常毒藥癮者無法單憑自己的力量脫離毒品的控制，所以需要尋求協助，身為家人或朋友，應該站出來幫忙。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65" name="Google Shape;265;p28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266" name="Google Shape;266;p28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8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9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73" name="Google Shape;273;p29"/>
          <p:cNvSpPr/>
          <p:nvPr/>
        </p:nvSpPr>
        <p:spPr>
          <a:xfrm>
            <a:off x="308695" y="1096045"/>
            <a:ext cx="5184576" cy="6001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毒藥癮者通常會出現四個改變：「作息改變」「行為異常」「情緒不穩」「特殊物品」，所以我們當發現有異狀，應給予關心或協助。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74" name="Google Shape;274;p29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275" name="Google Shape;275;p29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82" name="Google Shape;282;p30"/>
          <p:cNvSpPr/>
          <p:nvPr/>
        </p:nvSpPr>
        <p:spPr>
          <a:xfrm>
            <a:off x="452711" y="1744117"/>
            <a:ext cx="518457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毒藥癮者吸毒就應該被關，也一定會被關，才能有效減少吸毒人數。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83" name="Google Shape;283;p30"/>
          <p:cNvGrpSpPr/>
          <p:nvPr/>
        </p:nvGrpSpPr>
        <p:grpSpPr>
          <a:xfrm>
            <a:off x="6645399" y="1600101"/>
            <a:ext cx="5817307" cy="5184577"/>
            <a:chOff x="6653069" y="1600101"/>
            <a:chExt cx="5817307" cy="5184577"/>
          </a:xfrm>
        </p:grpSpPr>
        <p:sp>
          <p:nvSpPr>
            <p:cNvPr id="284" name="Google Shape;284;p30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291" name="Google Shape;291;p31"/>
          <p:cNvSpPr/>
          <p:nvPr/>
        </p:nvSpPr>
        <p:spPr>
          <a:xfrm>
            <a:off x="452711" y="2680221"/>
            <a:ext cx="518457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報警是唯一的最佳途徑，其餘免談！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292" name="Google Shape;292;p31"/>
          <p:cNvGrpSpPr/>
          <p:nvPr/>
        </p:nvGrpSpPr>
        <p:grpSpPr>
          <a:xfrm>
            <a:off x="6653069" y="1600101"/>
            <a:ext cx="5817307" cy="5184577"/>
            <a:chOff x="6653069" y="1600101"/>
            <a:chExt cx="5817307" cy="5184577"/>
          </a:xfrm>
        </p:grpSpPr>
        <p:sp>
          <p:nvSpPr>
            <p:cNvPr id="293" name="Google Shape;293;p31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31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00" name="Google Shape;300;p32"/>
          <p:cNvSpPr/>
          <p:nvPr/>
        </p:nvSpPr>
        <p:spPr>
          <a:xfrm>
            <a:off x="452711" y="1744117"/>
            <a:ext cx="518457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社區藥局組成的社區毒品防制關懷站也是提供毒藥癮者諮詢的機構。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01" name="Google Shape;301;p32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302" name="Google Shape;302;p32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32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09" name="Google Shape;309;p33"/>
          <p:cNvSpPr/>
          <p:nvPr/>
        </p:nvSpPr>
        <p:spPr>
          <a:xfrm>
            <a:off x="452711" y="1744117"/>
            <a:ext cx="5184576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若是身邊有人染毒，學校的老師、主任、輔導老師、身邊值得信賴的親戚或長輩都是可以傾訴的對象。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10" name="Google Shape;310;p33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311" name="Google Shape;311;p33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33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18" name="Google Shape;318;p34"/>
          <p:cNvSpPr/>
          <p:nvPr/>
        </p:nvSpPr>
        <p:spPr>
          <a:xfrm>
            <a:off x="452711" y="1744117"/>
            <a:ext cx="518457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聆聽與陪伴在毒藥癮者的身邊，是我能力可以做的事。</a:t>
            </a:r>
            <a:endParaRPr/>
          </a:p>
        </p:txBody>
      </p:sp>
      <p:grpSp>
        <p:nvGrpSpPr>
          <p:cNvPr id="319" name="Google Shape;319;p34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320" name="Google Shape;320;p34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34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5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27" name="Google Shape;327;p35"/>
          <p:cNvSpPr/>
          <p:nvPr/>
        </p:nvSpPr>
        <p:spPr>
          <a:xfrm>
            <a:off x="452711" y="1744117"/>
            <a:ext cx="518457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吸食毒品可能犯了刑法與毒品危害防制條例。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28" name="Google Shape;328;p35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329" name="Google Shape;329;p35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5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6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36" name="Google Shape;336;p36"/>
          <p:cNvSpPr/>
          <p:nvPr/>
        </p:nvSpPr>
        <p:spPr>
          <a:xfrm>
            <a:off x="452711" y="1744117"/>
            <a:ext cx="518457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只有吸食毒品才會犯法。</a:t>
            </a:r>
            <a:endParaRPr/>
          </a:p>
        </p:txBody>
      </p:sp>
      <p:grpSp>
        <p:nvGrpSpPr>
          <p:cNvPr id="337" name="Google Shape;337;p36"/>
          <p:cNvGrpSpPr/>
          <p:nvPr/>
        </p:nvGrpSpPr>
        <p:grpSpPr>
          <a:xfrm>
            <a:off x="6653069" y="1600101"/>
            <a:ext cx="5817307" cy="5184577"/>
            <a:chOff x="6653069" y="1600101"/>
            <a:chExt cx="5817307" cy="5184577"/>
          </a:xfrm>
        </p:grpSpPr>
        <p:sp>
          <p:nvSpPr>
            <p:cNvPr id="338" name="Google Shape;338;p36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36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7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45" name="Google Shape;345;p37"/>
          <p:cNvSpPr/>
          <p:nvPr/>
        </p:nvSpPr>
        <p:spPr>
          <a:xfrm>
            <a:off x="452711" y="1744117"/>
            <a:ext cx="518457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如果有法律上的問題，我必須要聘請律師才能得到相關的法律諮詢。</a:t>
            </a:r>
            <a:endParaRPr/>
          </a:p>
        </p:txBody>
      </p:sp>
      <p:grpSp>
        <p:nvGrpSpPr>
          <p:cNvPr id="346" name="Google Shape;346;p37"/>
          <p:cNvGrpSpPr/>
          <p:nvPr/>
        </p:nvGrpSpPr>
        <p:grpSpPr>
          <a:xfrm>
            <a:off x="6653069" y="1600101"/>
            <a:ext cx="5817307" cy="5184577"/>
            <a:chOff x="6653069" y="1600101"/>
            <a:chExt cx="5817307" cy="5184577"/>
          </a:xfrm>
        </p:grpSpPr>
        <p:sp>
          <p:nvSpPr>
            <p:cNvPr id="347" name="Google Shape;347;p37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37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8"/>
          <p:cNvSpPr/>
          <p:nvPr/>
        </p:nvSpPr>
        <p:spPr>
          <a:xfrm>
            <a:off x="452711" y="1744117"/>
            <a:ext cx="5184576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大人總是說：人生要體驗很多事情，才不會在青春留白，所以嘗試毒品的滋味也是一定要完成的人生清單之一。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54" name="Google Shape;354;p38"/>
          <p:cNvGrpSpPr/>
          <p:nvPr/>
        </p:nvGrpSpPr>
        <p:grpSpPr>
          <a:xfrm>
            <a:off x="6653069" y="1600101"/>
            <a:ext cx="5817307" cy="5184577"/>
            <a:chOff x="6653069" y="1600101"/>
            <a:chExt cx="5817307" cy="5184577"/>
          </a:xfrm>
        </p:grpSpPr>
        <p:sp>
          <p:nvSpPr>
            <p:cNvPr id="355" name="Google Shape;355;p38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8"/>
            <p:cNvSpPr/>
            <p:nvPr/>
          </p:nvSpPr>
          <p:spPr>
            <a:xfrm>
              <a:off x="6653069" y="1600101"/>
              <a:ext cx="5817307" cy="5184577"/>
            </a:xfrm>
            <a:prstGeom prst="mathMultiply">
              <a:avLst>
                <a:gd name="adj1" fmla="val 22448"/>
              </a:avLst>
            </a:prstGeom>
            <a:solidFill>
              <a:srgbClr val="FF0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7" name="Google Shape;357;p38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/>
          <p:nvPr/>
        </p:nvSpPr>
        <p:spPr>
          <a:xfrm>
            <a:off x="778417" y="87933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好法寶大絕招</a:t>
            </a:r>
            <a:endParaRPr/>
          </a:p>
        </p:txBody>
      </p:sp>
      <p:sp>
        <p:nvSpPr>
          <p:cNvPr id="363" name="Google Shape;363;p39"/>
          <p:cNvSpPr/>
          <p:nvPr/>
        </p:nvSpPr>
        <p:spPr>
          <a:xfrm>
            <a:off x="452711" y="1744117"/>
            <a:ext cx="518457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保護自己不受毒品誘惑，是最安全也是最正確的抉擇。</a:t>
            </a:r>
            <a:endParaRPr sz="4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64" name="Google Shape;364;p39"/>
          <p:cNvGrpSpPr/>
          <p:nvPr/>
        </p:nvGrpSpPr>
        <p:grpSpPr>
          <a:xfrm>
            <a:off x="7041443" y="1718262"/>
            <a:ext cx="5040560" cy="4752528"/>
            <a:chOff x="7041443" y="1718262"/>
            <a:chExt cx="5040560" cy="4752528"/>
          </a:xfrm>
        </p:grpSpPr>
        <p:sp>
          <p:nvSpPr>
            <p:cNvPr id="365" name="Google Shape;365;p39"/>
            <p:cNvSpPr/>
            <p:nvPr/>
          </p:nvSpPr>
          <p:spPr>
            <a:xfrm>
              <a:off x="7041443" y="1718262"/>
              <a:ext cx="5040560" cy="4752528"/>
            </a:xfrm>
            <a:prstGeom prst="roundRect">
              <a:avLst>
                <a:gd name="adj" fmla="val 16667"/>
              </a:avLst>
            </a:prstGeom>
            <a:solidFill>
              <a:srgbClr val="6DAA2D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7797527" y="2392189"/>
              <a:ext cx="3528392" cy="3528392"/>
            </a:xfrm>
            <a:prstGeom prst="donut">
              <a:avLst>
                <a:gd name="adj" fmla="val 17840"/>
              </a:avLst>
            </a:prstGeom>
            <a:solidFill>
              <a:srgbClr val="FFC000"/>
            </a:solidFill>
            <a:ln w="12700" cap="flat" cmpd="sng">
              <a:solidFill>
                <a:srgbClr val="0080A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0"/>
          <p:cNvSpPr/>
          <p:nvPr/>
        </p:nvSpPr>
        <p:spPr>
          <a:xfrm>
            <a:off x="3693071" y="4264397"/>
            <a:ext cx="537119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4400"/>
              <a:buFont typeface="Arial"/>
              <a:buNone/>
            </a:pPr>
            <a:r>
              <a:rPr lang="zh-TW" sz="4400">
                <a:solidFill>
                  <a:srgbClr val="757070"/>
                </a:solidFill>
                <a:latin typeface="Anton"/>
                <a:ea typeface="Anton"/>
                <a:cs typeface="Anton"/>
                <a:sym typeface="Anton"/>
              </a:rPr>
              <a:t>Thank you for listening</a:t>
            </a:r>
            <a:endParaRPr sz="4400">
              <a:solidFill>
                <a:srgbClr val="75707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73" name="Google Shape;373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9256" y="1312069"/>
            <a:ext cx="10058400" cy="3187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第一PPT，www.1ppt.com">
  <a:themeElements>
    <a:clrScheme name="自定义 11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92D050"/>
      </a:accent2>
      <a:accent3>
        <a:srgbClr val="00B0F0"/>
      </a:accent3>
      <a:accent4>
        <a:srgbClr val="92D050"/>
      </a:accent4>
      <a:accent5>
        <a:srgbClr val="00B0F0"/>
      </a:accent5>
      <a:accent6>
        <a:srgbClr val="92D050"/>
      </a:accent6>
      <a:hlink>
        <a:srgbClr val="00B0F0"/>
      </a:hlink>
      <a:folHlink>
        <a:srgbClr val="92D05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1483</Words>
  <Application>Microsoft Office PowerPoint</Application>
  <PresentationFormat>自訂</PresentationFormat>
  <Paragraphs>144</Paragraphs>
  <Slides>40</Slides>
  <Notes>40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5" baseType="lpstr">
      <vt:lpstr>Microsoft JhengHei</vt:lpstr>
      <vt:lpstr>Anton</vt:lpstr>
      <vt:lpstr>Arial</vt:lpstr>
      <vt:lpstr>Calibri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</cp:revision>
  <dcterms:created xsi:type="dcterms:W3CDTF">2016-10-31T12:46:56Z</dcterms:created>
  <dcterms:modified xsi:type="dcterms:W3CDTF">2021-10-26T03:00:34Z</dcterms:modified>
</cp:coreProperties>
</file>